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Lst>
  <p:notesMasterIdLst>
    <p:notesMasterId r:id="rId18"/>
  </p:notesMasterIdLst>
  <p:sldIdLst>
    <p:sldId id="256" r:id="rId2"/>
    <p:sldId id="369" r:id="rId3"/>
    <p:sldId id="390" r:id="rId4"/>
    <p:sldId id="371" r:id="rId5"/>
    <p:sldId id="361" r:id="rId6"/>
    <p:sldId id="376" r:id="rId7"/>
    <p:sldId id="407" r:id="rId8"/>
    <p:sldId id="408" r:id="rId9"/>
    <p:sldId id="377" r:id="rId10"/>
    <p:sldId id="384" r:id="rId11"/>
    <p:sldId id="402" r:id="rId12"/>
    <p:sldId id="382" r:id="rId13"/>
    <p:sldId id="405" r:id="rId14"/>
    <p:sldId id="406" r:id="rId15"/>
    <p:sldId id="380" r:id="rId16"/>
    <p:sldId id="404" r:id="rId17"/>
  </p:sldIdLst>
  <p:sldSz cx="9144000" cy="6858000" type="screen4x3"/>
  <p:notesSz cx="6894513" cy="9180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2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3" autoAdjust="0"/>
    <p:restoredTop sz="94671" autoAdjust="0"/>
  </p:normalViewPr>
  <p:slideViewPr>
    <p:cSldViewPr>
      <p:cViewPr varScale="1">
        <p:scale>
          <a:sx n="75" d="100"/>
          <a:sy n="75" d="100"/>
        </p:scale>
        <p:origin x="-123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59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7519" cy="458713"/>
          </a:xfrm>
          <a:prstGeom prst="rect">
            <a:avLst/>
          </a:prstGeom>
        </p:spPr>
        <p:txBody>
          <a:bodyPr vert="horz" lIns="89986" tIns="44993" rIns="89986" bIns="44993" rtlCol="0"/>
          <a:lstStyle>
            <a:lvl1pPr algn="l">
              <a:defRPr sz="1200"/>
            </a:lvl1pPr>
          </a:lstStyle>
          <a:p>
            <a:endParaRPr lang="en-US"/>
          </a:p>
        </p:txBody>
      </p:sp>
      <p:sp>
        <p:nvSpPr>
          <p:cNvPr id="3" name="Date Placeholder 2"/>
          <p:cNvSpPr>
            <a:spLocks noGrp="1"/>
          </p:cNvSpPr>
          <p:nvPr>
            <p:ph type="dt" idx="1"/>
          </p:nvPr>
        </p:nvSpPr>
        <p:spPr>
          <a:xfrm>
            <a:off x="3905436" y="0"/>
            <a:ext cx="2987519" cy="458713"/>
          </a:xfrm>
          <a:prstGeom prst="rect">
            <a:avLst/>
          </a:prstGeom>
        </p:spPr>
        <p:txBody>
          <a:bodyPr vert="horz" lIns="89986" tIns="44993" rIns="89986" bIns="44993" rtlCol="0"/>
          <a:lstStyle>
            <a:lvl1pPr algn="r">
              <a:defRPr sz="1200"/>
            </a:lvl1pPr>
          </a:lstStyle>
          <a:p>
            <a:fld id="{6EF6A17A-87DB-4441-831B-C3A54874AFD8}" type="datetimeFigureOut">
              <a:rPr lang="en-US" smtClean="0"/>
              <a:t>8/3/2015</a:t>
            </a:fld>
            <a:endParaRPr lang="en-US"/>
          </a:p>
        </p:txBody>
      </p:sp>
      <p:sp>
        <p:nvSpPr>
          <p:cNvPr id="4" name="Slide Image Placeholder 3"/>
          <p:cNvSpPr>
            <a:spLocks noGrp="1" noRot="1" noChangeAspect="1"/>
          </p:cNvSpPr>
          <p:nvPr>
            <p:ph type="sldImg" idx="2"/>
          </p:nvPr>
        </p:nvSpPr>
        <p:spPr>
          <a:xfrm>
            <a:off x="1152525" y="688975"/>
            <a:ext cx="4589463" cy="3441700"/>
          </a:xfrm>
          <a:prstGeom prst="rect">
            <a:avLst/>
          </a:prstGeom>
          <a:noFill/>
          <a:ln w="12700">
            <a:solidFill>
              <a:prstClr val="black"/>
            </a:solidFill>
          </a:ln>
        </p:spPr>
        <p:txBody>
          <a:bodyPr vert="horz" lIns="89986" tIns="44993" rIns="89986" bIns="44993" rtlCol="0" anchor="ctr"/>
          <a:lstStyle/>
          <a:p>
            <a:endParaRPr lang="en-US"/>
          </a:p>
        </p:txBody>
      </p:sp>
      <p:sp>
        <p:nvSpPr>
          <p:cNvPr id="5" name="Notes Placeholder 4"/>
          <p:cNvSpPr>
            <a:spLocks noGrp="1"/>
          </p:cNvSpPr>
          <p:nvPr>
            <p:ph type="body" sz="quarter" idx="3"/>
          </p:nvPr>
        </p:nvSpPr>
        <p:spPr>
          <a:xfrm>
            <a:off x="688828" y="4360118"/>
            <a:ext cx="5516857" cy="4131544"/>
          </a:xfrm>
          <a:prstGeom prst="rect">
            <a:avLst/>
          </a:prstGeom>
        </p:spPr>
        <p:txBody>
          <a:bodyPr vert="horz" lIns="89986" tIns="44993" rIns="89986" bIns="4499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20235"/>
            <a:ext cx="2987519" cy="458713"/>
          </a:xfrm>
          <a:prstGeom prst="rect">
            <a:avLst/>
          </a:prstGeom>
        </p:spPr>
        <p:txBody>
          <a:bodyPr vert="horz" lIns="89986" tIns="44993" rIns="89986" bIns="44993" rtlCol="0" anchor="b"/>
          <a:lstStyle>
            <a:lvl1pPr algn="l">
              <a:defRPr sz="1200"/>
            </a:lvl1pPr>
          </a:lstStyle>
          <a:p>
            <a:endParaRPr lang="en-US"/>
          </a:p>
        </p:txBody>
      </p:sp>
      <p:sp>
        <p:nvSpPr>
          <p:cNvPr id="7" name="Slide Number Placeholder 6"/>
          <p:cNvSpPr>
            <a:spLocks noGrp="1"/>
          </p:cNvSpPr>
          <p:nvPr>
            <p:ph type="sldNum" sz="quarter" idx="5"/>
          </p:nvPr>
        </p:nvSpPr>
        <p:spPr>
          <a:xfrm>
            <a:off x="3905436" y="8720235"/>
            <a:ext cx="2987519" cy="458713"/>
          </a:xfrm>
          <a:prstGeom prst="rect">
            <a:avLst/>
          </a:prstGeom>
        </p:spPr>
        <p:txBody>
          <a:bodyPr vert="horz" lIns="89986" tIns="44993" rIns="89986" bIns="44993" rtlCol="0" anchor="b"/>
          <a:lstStyle>
            <a:lvl1pPr algn="r">
              <a:defRPr sz="1200"/>
            </a:lvl1pPr>
          </a:lstStyle>
          <a:p>
            <a:fld id="{DF096525-7785-446C-B5DE-AF4E6C129C39}" type="slidenum">
              <a:rPr lang="en-US" smtClean="0"/>
              <a:t>‹#›</a:t>
            </a:fld>
            <a:endParaRPr lang="en-US"/>
          </a:p>
        </p:txBody>
      </p:sp>
    </p:spTree>
    <p:extLst>
      <p:ext uri="{BB962C8B-B14F-4D97-AF65-F5344CB8AC3E}">
        <p14:creationId xmlns:p14="http://schemas.microsoft.com/office/powerpoint/2010/main" val="1304840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9B47A83-C48C-44BA-B9E3-365CEFF50AA7}" type="datetime1">
              <a:rPr lang="en-US" smtClean="0"/>
              <a:t>8/3/2015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smtClean="0"/>
              <a:t>All forward looking statements are preliminary based on information currently available and are subject to change.  All informatio is provided solely for purposes of allowing representatives of the State of Vermont to be able to settle issues left to be </a:t>
            </a: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CF2147F-6F6C-4333-9E01-218A7A654D1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DD4331B-8435-45D8-91EC-F50E738E1B5F}" type="datetime1">
              <a:rPr lang="en-US" smtClean="0"/>
              <a:t>8/3/2015</a:t>
            </a:fld>
            <a:endParaRPr lang="en-US"/>
          </a:p>
        </p:txBody>
      </p:sp>
      <p:sp>
        <p:nvSpPr>
          <p:cNvPr id="5" name="Footer Placeholder 4"/>
          <p:cNvSpPr>
            <a:spLocks noGrp="1"/>
          </p:cNvSpPr>
          <p:nvPr>
            <p:ph type="ftr" sz="quarter" idx="11"/>
          </p:nvPr>
        </p:nvSpPr>
        <p:spPr/>
        <p:txBody>
          <a:bodyPr/>
          <a:lstStyle>
            <a:extLst/>
          </a:lstStyle>
          <a:p>
            <a:r>
              <a:rPr lang="en-US" smtClean="0"/>
              <a:t>All forward looking statements are preliminary based on information currently available and are subject to change.  All informatio is provided solely for purposes of allowing representatives of the State of Vermont to be able to settle issues left to be </a:t>
            </a:r>
            <a:endParaRPr lang="en-US"/>
          </a:p>
        </p:txBody>
      </p:sp>
      <p:sp>
        <p:nvSpPr>
          <p:cNvPr id="6" name="Slide Number Placeholder 5"/>
          <p:cNvSpPr>
            <a:spLocks noGrp="1"/>
          </p:cNvSpPr>
          <p:nvPr>
            <p:ph type="sldNum" sz="quarter" idx="12"/>
          </p:nvPr>
        </p:nvSpPr>
        <p:spPr/>
        <p:txBody>
          <a:bodyPr/>
          <a:lstStyle>
            <a:extLst/>
          </a:lstStyle>
          <a:p>
            <a:fld id="{9CF2147F-6F6C-4333-9E01-218A7A654D1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F9E095D-403E-417F-BA96-087A7581E8F8}" type="datetime1">
              <a:rPr lang="en-US" smtClean="0"/>
              <a:t>8/3/2015</a:t>
            </a:fld>
            <a:endParaRPr lang="en-US"/>
          </a:p>
        </p:txBody>
      </p:sp>
      <p:sp>
        <p:nvSpPr>
          <p:cNvPr id="5" name="Footer Placeholder 4"/>
          <p:cNvSpPr>
            <a:spLocks noGrp="1"/>
          </p:cNvSpPr>
          <p:nvPr>
            <p:ph type="ftr" sz="quarter" idx="11"/>
          </p:nvPr>
        </p:nvSpPr>
        <p:spPr/>
        <p:txBody>
          <a:bodyPr/>
          <a:lstStyle>
            <a:extLst/>
          </a:lstStyle>
          <a:p>
            <a:r>
              <a:rPr lang="en-US" smtClean="0"/>
              <a:t>All forward looking statements are preliminary based on information currently available and are subject to change.  All informatio is provided solely for purposes of allowing representatives of the State of Vermont to be able to settle issues left to be </a:t>
            </a:r>
            <a:endParaRPr lang="en-US"/>
          </a:p>
        </p:txBody>
      </p:sp>
      <p:sp>
        <p:nvSpPr>
          <p:cNvPr id="6" name="Slide Number Placeholder 5"/>
          <p:cNvSpPr>
            <a:spLocks noGrp="1"/>
          </p:cNvSpPr>
          <p:nvPr>
            <p:ph type="sldNum" sz="quarter" idx="12"/>
          </p:nvPr>
        </p:nvSpPr>
        <p:spPr/>
        <p:txBody>
          <a:bodyPr/>
          <a:lstStyle>
            <a:extLst/>
          </a:lstStyle>
          <a:p>
            <a:fld id="{9CF2147F-6F6C-4333-9E01-218A7A654D1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Content Placeholder 2"/>
          <p:cNvSpPr>
            <a:spLocks noGrp="1"/>
          </p:cNvSpPr>
          <p:nvPr>
            <p:ph idx="1"/>
          </p:nvPr>
        </p:nvSpPr>
        <p:spPr>
          <a:xfrm>
            <a:off x="914400" y="1066800"/>
            <a:ext cx="8001000" cy="5562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762000" y="76200"/>
            <a:ext cx="8229600" cy="685800"/>
          </a:xfrm>
        </p:spPr>
        <p:txBody>
          <a:bodyPr>
            <a:normAutofit/>
          </a:bodyPr>
          <a:lstStyle>
            <a:lvl1pPr>
              <a:defRPr sz="3200" i="1">
                <a:solidFill>
                  <a:schemeClr val="accent5">
                    <a:lumMod val="75000"/>
                  </a:schemeClr>
                </a:solidFill>
                <a:effectLst/>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30042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722E5F-5C4A-4FB2-B30E-E51D93B90FDD}" type="datetime1">
              <a:rPr lang="en-US" smtClean="0"/>
              <a:t>8/3/2015</a:t>
            </a:fld>
            <a:endParaRPr lang="en-US"/>
          </a:p>
        </p:txBody>
      </p:sp>
      <p:sp>
        <p:nvSpPr>
          <p:cNvPr id="5" name="Footer Placeholder 4"/>
          <p:cNvSpPr>
            <a:spLocks noGrp="1"/>
          </p:cNvSpPr>
          <p:nvPr>
            <p:ph type="ftr" sz="quarter" idx="11"/>
          </p:nvPr>
        </p:nvSpPr>
        <p:spPr/>
        <p:txBody>
          <a:bodyPr/>
          <a:lstStyle>
            <a:extLst/>
          </a:lstStyle>
          <a:p>
            <a:r>
              <a:rPr lang="en-US" smtClean="0"/>
              <a:t>All forward looking statements are preliminary based on information currently available and are subject to change.  All informatio is provided solely for purposes of allowing representatives of the State of Vermont to be able to settle issues left to be </a:t>
            </a:r>
            <a:endParaRPr lang="en-US"/>
          </a:p>
        </p:txBody>
      </p:sp>
      <p:sp>
        <p:nvSpPr>
          <p:cNvPr id="6" name="Slide Number Placeholder 5"/>
          <p:cNvSpPr>
            <a:spLocks noGrp="1"/>
          </p:cNvSpPr>
          <p:nvPr>
            <p:ph type="sldNum" sz="quarter" idx="12"/>
          </p:nvPr>
        </p:nvSpPr>
        <p:spPr/>
        <p:txBody>
          <a:bodyPr/>
          <a:lstStyle>
            <a:extLst/>
          </a:lstStyle>
          <a:p>
            <a:fld id="{9CF2147F-6F6C-4333-9E01-218A7A654D13}"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93E2D9E-77B1-477A-BB54-79ACBC68CBDE}" type="datetime1">
              <a:rPr lang="en-US" smtClean="0"/>
              <a:t>8/3/2015</a:t>
            </a:fld>
            <a:endParaRPr lang="en-US"/>
          </a:p>
        </p:txBody>
      </p:sp>
      <p:sp>
        <p:nvSpPr>
          <p:cNvPr id="5" name="Footer Placeholder 4"/>
          <p:cNvSpPr>
            <a:spLocks noGrp="1"/>
          </p:cNvSpPr>
          <p:nvPr>
            <p:ph type="ftr" sz="quarter" idx="11"/>
          </p:nvPr>
        </p:nvSpPr>
        <p:spPr/>
        <p:txBody>
          <a:bodyPr/>
          <a:lstStyle>
            <a:extLst/>
          </a:lstStyle>
          <a:p>
            <a:r>
              <a:rPr lang="en-US" smtClean="0"/>
              <a:t>All forward looking statements are preliminary based on information currently available and are subject to change.  All informatio is provided solely for purposes of allowing representatives of the State of Vermont to be able to settle issues left to be </a:t>
            </a:r>
            <a:endParaRPr lang="en-US"/>
          </a:p>
        </p:txBody>
      </p:sp>
      <p:sp>
        <p:nvSpPr>
          <p:cNvPr id="6" name="Slide Number Placeholder 5"/>
          <p:cNvSpPr>
            <a:spLocks noGrp="1"/>
          </p:cNvSpPr>
          <p:nvPr>
            <p:ph type="sldNum" sz="quarter" idx="12"/>
          </p:nvPr>
        </p:nvSpPr>
        <p:spPr/>
        <p:txBody>
          <a:bodyPr/>
          <a:lstStyle>
            <a:extLst/>
          </a:lstStyle>
          <a:p>
            <a:fld id="{9CF2147F-6F6C-4333-9E01-218A7A654D13}"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D7F992F-F8A1-485B-800F-062D467C7F9A}" type="datetime1">
              <a:rPr lang="en-US" smtClean="0"/>
              <a:t>8/3/2015</a:t>
            </a:fld>
            <a:endParaRPr lang="en-US"/>
          </a:p>
        </p:txBody>
      </p:sp>
      <p:sp>
        <p:nvSpPr>
          <p:cNvPr id="6" name="Footer Placeholder 5"/>
          <p:cNvSpPr>
            <a:spLocks noGrp="1"/>
          </p:cNvSpPr>
          <p:nvPr>
            <p:ph type="ftr" sz="quarter" idx="11"/>
          </p:nvPr>
        </p:nvSpPr>
        <p:spPr/>
        <p:txBody>
          <a:bodyPr/>
          <a:lstStyle>
            <a:extLst/>
          </a:lstStyle>
          <a:p>
            <a:r>
              <a:rPr lang="en-US" smtClean="0"/>
              <a:t>All forward looking statements are preliminary based on information currently available and are subject to change.  All informatio is provided solely for purposes of allowing representatives of the State of Vermont to be able to settle issues left to be </a:t>
            </a:r>
            <a:endParaRPr lang="en-US"/>
          </a:p>
        </p:txBody>
      </p:sp>
      <p:sp>
        <p:nvSpPr>
          <p:cNvPr id="7" name="Slide Number Placeholder 6"/>
          <p:cNvSpPr>
            <a:spLocks noGrp="1"/>
          </p:cNvSpPr>
          <p:nvPr>
            <p:ph type="sldNum" sz="quarter" idx="12"/>
          </p:nvPr>
        </p:nvSpPr>
        <p:spPr/>
        <p:txBody>
          <a:bodyPr/>
          <a:lstStyle>
            <a:extLst/>
          </a:lstStyle>
          <a:p>
            <a:fld id="{9CF2147F-6F6C-4333-9E01-218A7A654D13}"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765D397-C745-4E8E-9819-4526228822EC}" type="datetime1">
              <a:rPr lang="en-US" smtClean="0"/>
              <a:t>8/3/2015</a:t>
            </a:fld>
            <a:endParaRPr lang="en-US"/>
          </a:p>
        </p:txBody>
      </p:sp>
      <p:sp>
        <p:nvSpPr>
          <p:cNvPr id="8" name="Footer Placeholder 7"/>
          <p:cNvSpPr>
            <a:spLocks noGrp="1"/>
          </p:cNvSpPr>
          <p:nvPr>
            <p:ph type="ftr" sz="quarter" idx="11"/>
          </p:nvPr>
        </p:nvSpPr>
        <p:spPr/>
        <p:txBody>
          <a:bodyPr/>
          <a:lstStyle>
            <a:extLst/>
          </a:lstStyle>
          <a:p>
            <a:r>
              <a:rPr lang="en-US" smtClean="0"/>
              <a:t>All forward looking statements are preliminary based on information currently available and are subject to change.  All informatio is provided solely for purposes of allowing representatives of the State of Vermont to be able to settle issues left to be </a:t>
            </a:r>
            <a:endParaRPr lang="en-US"/>
          </a:p>
        </p:txBody>
      </p:sp>
      <p:sp>
        <p:nvSpPr>
          <p:cNvPr id="9" name="Slide Number Placeholder 8"/>
          <p:cNvSpPr>
            <a:spLocks noGrp="1"/>
          </p:cNvSpPr>
          <p:nvPr>
            <p:ph type="sldNum" sz="quarter" idx="12"/>
          </p:nvPr>
        </p:nvSpPr>
        <p:spPr/>
        <p:txBody>
          <a:bodyPr/>
          <a:lstStyle>
            <a:extLst/>
          </a:lstStyle>
          <a:p>
            <a:fld id="{9CF2147F-6F6C-4333-9E01-218A7A654D1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B249171D-970A-4B79-9A9A-2DA2B4B69991}" type="datetime1">
              <a:rPr lang="en-US" smtClean="0"/>
              <a:t>8/3/2015</a:t>
            </a:fld>
            <a:endParaRPr lang="en-US"/>
          </a:p>
        </p:txBody>
      </p:sp>
      <p:sp>
        <p:nvSpPr>
          <p:cNvPr id="4" name="Footer Placeholder 3"/>
          <p:cNvSpPr>
            <a:spLocks noGrp="1"/>
          </p:cNvSpPr>
          <p:nvPr>
            <p:ph type="ftr" sz="quarter" idx="11"/>
          </p:nvPr>
        </p:nvSpPr>
        <p:spPr/>
        <p:txBody>
          <a:bodyPr/>
          <a:lstStyle>
            <a:extLst/>
          </a:lstStyle>
          <a:p>
            <a:r>
              <a:rPr lang="en-US" smtClean="0"/>
              <a:t>All forward looking statements are preliminary based on information currently available and are subject to change.  All informatio is provided solely for purposes of allowing representatives of the State of Vermont to be able to settle issues left to be </a:t>
            </a:r>
            <a:endParaRPr lang="en-US"/>
          </a:p>
        </p:txBody>
      </p:sp>
      <p:sp>
        <p:nvSpPr>
          <p:cNvPr id="5" name="Slide Number Placeholder 4"/>
          <p:cNvSpPr>
            <a:spLocks noGrp="1"/>
          </p:cNvSpPr>
          <p:nvPr>
            <p:ph type="sldNum" sz="quarter" idx="12"/>
          </p:nvPr>
        </p:nvSpPr>
        <p:spPr/>
        <p:txBody>
          <a:bodyPr/>
          <a:lstStyle>
            <a:extLst/>
          </a:lstStyle>
          <a:p>
            <a:fld id="{9CF2147F-6F6C-4333-9E01-218A7A654D13}"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AEF8B80-0CF4-4DA8-BEDF-CC0A35E4609A}" type="datetime1">
              <a:rPr lang="en-US" smtClean="0"/>
              <a:t>8/3/2015</a:t>
            </a:fld>
            <a:endParaRPr lang="en-US"/>
          </a:p>
        </p:txBody>
      </p:sp>
      <p:sp>
        <p:nvSpPr>
          <p:cNvPr id="3" name="Footer Placeholder 2"/>
          <p:cNvSpPr>
            <a:spLocks noGrp="1"/>
          </p:cNvSpPr>
          <p:nvPr>
            <p:ph type="ftr" sz="quarter" idx="11"/>
          </p:nvPr>
        </p:nvSpPr>
        <p:spPr/>
        <p:txBody>
          <a:bodyPr/>
          <a:lstStyle>
            <a:extLst/>
          </a:lstStyle>
          <a:p>
            <a:r>
              <a:rPr lang="en-US" smtClean="0"/>
              <a:t>All forward looking statements are preliminary based on information currently available and are subject to change.  All informatio is provided solely for purposes of allowing representatives of the State of Vermont to be able to settle issues left to be </a:t>
            </a:r>
            <a:endParaRPr lang="en-US"/>
          </a:p>
        </p:txBody>
      </p:sp>
      <p:sp>
        <p:nvSpPr>
          <p:cNvPr id="4" name="Slide Number Placeholder 3"/>
          <p:cNvSpPr>
            <a:spLocks noGrp="1"/>
          </p:cNvSpPr>
          <p:nvPr>
            <p:ph type="sldNum" sz="quarter" idx="12"/>
          </p:nvPr>
        </p:nvSpPr>
        <p:spPr/>
        <p:txBody>
          <a:bodyPr/>
          <a:lstStyle>
            <a:extLst/>
          </a:lstStyle>
          <a:p>
            <a:fld id="{9CF2147F-6F6C-4333-9E01-218A7A654D1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A80FB43-6077-4DA6-95E8-5EF2810C8F33}" type="datetime1">
              <a:rPr lang="en-US" smtClean="0"/>
              <a:t>8/3/2015</a:t>
            </a:fld>
            <a:endParaRPr lang="en-US"/>
          </a:p>
        </p:txBody>
      </p:sp>
      <p:sp>
        <p:nvSpPr>
          <p:cNvPr id="6" name="Footer Placeholder 5"/>
          <p:cNvSpPr>
            <a:spLocks noGrp="1"/>
          </p:cNvSpPr>
          <p:nvPr>
            <p:ph type="ftr" sz="quarter" idx="11"/>
          </p:nvPr>
        </p:nvSpPr>
        <p:spPr/>
        <p:txBody>
          <a:bodyPr/>
          <a:lstStyle>
            <a:extLst/>
          </a:lstStyle>
          <a:p>
            <a:r>
              <a:rPr lang="en-US" smtClean="0"/>
              <a:t>All forward looking statements are preliminary based on information currently available and are subject to change.  All informatio is provided solely for purposes of allowing representatives of the State of Vermont to be able to settle issues left to be </a:t>
            </a:r>
            <a:endParaRPr lang="en-US"/>
          </a:p>
        </p:txBody>
      </p:sp>
      <p:sp>
        <p:nvSpPr>
          <p:cNvPr id="7" name="Slide Number Placeholder 6"/>
          <p:cNvSpPr>
            <a:spLocks noGrp="1"/>
          </p:cNvSpPr>
          <p:nvPr>
            <p:ph type="sldNum" sz="quarter" idx="12"/>
          </p:nvPr>
        </p:nvSpPr>
        <p:spPr/>
        <p:txBody>
          <a:bodyPr/>
          <a:lstStyle>
            <a:extLst/>
          </a:lstStyle>
          <a:p>
            <a:fld id="{9CF2147F-6F6C-4333-9E01-218A7A654D1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72F0076-FF6E-47C1-8F02-E3CCCAB7B567}" type="datetime1">
              <a:rPr lang="en-US" smtClean="0"/>
              <a:t>8/3/2015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smtClean="0"/>
              <a:t>All forward looking statements are preliminary based on information currently available and are subject to change.  All informatio is provided solely for purposes of allowing representatives of the State of Vermont to be able to settle issues left to be </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CF2147F-6F6C-4333-9E01-218A7A654D13}"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BDF852B-E462-4C61-A771-5F1455CF9C14}" type="datetime1">
              <a:rPr lang="en-US" smtClean="0"/>
              <a:t>8/3/2015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smtClean="0"/>
              <a:t>All forward looking statements are preliminary based on information currently available and are subject to change.  All informatio is provided solely for purposes of allowing representatives of the State of Vermont to be able to settle issues left to be </a:t>
            </a: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CF2147F-6F6C-4333-9E01-218A7A654D1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vydecommissioning.com/" TargetMode="Externa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hyperlink" Target="mailto:jlynch4@entergy.com"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47150"/>
            <a:ext cx="7696200" cy="2971800"/>
          </a:xfrm>
        </p:spPr>
        <p:txBody>
          <a:bodyPr>
            <a:normAutofit fontScale="90000"/>
          </a:bodyPr>
          <a:lstStyle/>
          <a:p>
            <a:r>
              <a:rPr lang="en-US" sz="4200" dirty="0" smtClean="0"/>
              <a:t>Vermont Yankee Decommissioning Update</a:t>
            </a:r>
            <a:r>
              <a:rPr lang="en-US" sz="4000" dirty="0" smtClean="0"/>
              <a:t/>
            </a:r>
            <a:br>
              <a:rPr lang="en-US" sz="4000" dirty="0" smtClean="0"/>
            </a:br>
            <a:r>
              <a:rPr lang="en-US" sz="3100" dirty="0" smtClean="0"/>
              <a:t>Newport Rotary Club</a:t>
            </a:r>
            <a:r>
              <a:rPr lang="en-US" sz="3100" dirty="0"/>
              <a:t/>
            </a:r>
            <a:br>
              <a:rPr lang="en-US" sz="3100" dirty="0"/>
            </a:br>
            <a:r>
              <a:rPr lang="en-US" sz="1800" dirty="0"/>
              <a:t>Joseph R. Lynch</a:t>
            </a:r>
            <a:br>
              <a:rPr lang="en-US" sz="1800" dirty="0"/>
            </a:br>
            <a:r>
              <a:rPr lang="en-US" sz="1800" dirty="0"/>
              <a:t>Manager, Government Affairs</a:t>
            </a:r>
            <a:br>
              <a:rPr lang="en-US" sz="1800" dirty="0"/>
            </a:br>
            <a:r>
              <a:rPr lang="en-US" sz="1800" dirty="0"/>
              <a:t>Entergy Nuclear Vermont Yankee, LLC (ENVY)</a:t>
            </a:r>
            <a:r>
              <a:rPr lang="en-US" sz="3100" dirty="0"/>
              <a:t/>
            </a:r>
            <a:br>
              <a:rPr lang="en-US" sz="3100" dirty="0"/>
            </a:br>
            <a:endParaRPr lang="en-US" sz="3100" dirty="0"/>
          </a:p>
        </p:txBody>
      </p:sp>
      <p:sp>
        <p:nvSpPr>
          <p:cNvPr id="3" name="Subtitle 2"/>
          <p:cNvSpPr>
            <a:spLocks noGrp="1"/>
          </p:cNvSpPr>
          <p:nvPr>
            <p:ph type="subTitle" idx="1"/>
          </p:nvPr>
        </p:nvSpPr>
        <p:spPr>
          <a:xfrm>
            <a:off x="1371600" y="4648200"/>
            <a:ext cx="6400800" cy="990600"/>
          </a:xfrm>
        </p:spPr>
        <p:txBody>
          <a:bodyPr/>
          <a:lstStyle/>
          <a:p>
            <a:r>
              <a:rPr lang="en-US" dirty="0" smtClean="0"/>
              <a:t>August 4, 2015</a:t>
            </a:r>
            <a:endParaRPr lang="en-US" dirty="0"/>
          </a:p>
        </p:txBody>
      </p:sp>
      <p:pic>
        <p:nvPicPr>
          <p:cNvPr id="1026" name="Picture 2" descr="C:\Users\jlynch4\AppData\Local\Microsoft\Windows\Temporary Internet Files\Content.Outlook\7NY7EBNO\SafelyStoreVY_LOGO_C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230" y="198264"/>
            <a:ext cx="4139184" cy="1362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454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726993"/>
            <a:ext cx="8229600" cy="3835608"/>
          </a:xfrm>
        </p:spPr>
        <p:txBody>
          <a:bodyPr>
            <a:normAutofit fontScale="92500" lnSpcReduction="10000"/>
          </a:bodyPr>
          <a:lstStyle/>
          <a:p>
            <a:pPr lvl="0">
              <a:buClr>
                <a:srgbClr val="2DA2BF"/>
              </a:buClr>
            </a:pPr>
            <a:r>
              <a:rPr lang="en-US" sz="2400" dirty="0">
                <a:solidFill>
                  <a:prstClr val="black"/>
                </a:solidFill>
                <a:latin typeface="Arial" panose="020B0604020202020204" pitchFamily="34" charset="0"/>
                <a:cs typeface="Arial" panose="020B0604020202020204" pitchFamily="34" charset="0"/>
              </a:rPr>
              <a:t>Updated Cost Estimate to Decommission </a:t>
            </a:r>
            <a:r>
              <a:rPr lang="en-US" sz="2400" dirty="0" smtClean="0">
                <a:solidFill>
                  <a:prstClr val="black"/>
                </a:solidFill>
                <a:latin typeface="Arial" panose="020B0604020202020204" pitchFamily="34" charset="0"/>
                <a:cs typeface="Arial" panose="020B0604020202020204" pitchFamily="34" charset="0"/>
              </a:rPr>
              <a:t>VYNPS </a:t>
            </a:r>
            <a:r>
              <a:rPr lang="en-US" sz="2400" dirty="0">
                <a:solidFill>
                  <a:prstClr val="black"/>
                </a:solidFill>
                <a:latin typeface="Arial" panose="020B0604020202020204" pitchFamily="34" charset="0"/>
                <a:cs typeface="Arial" panose="020B0604020202020204" pitchFamily="34" charset="0"/>
              </a:rPr>
              <a:t>is $1.242 Billion in 2014 dollars for SAFSTOR</a:t>
            </a:r>
            <a:r>
              <a:rPr lang="en-US" sz="2400" dirty="0" smtClean="0">
                <a:solidFill>
                  <a:prstClr val="black"/>
                </a:solidFill>
                <a:latin typeface="Arial" panose="020B0604020202020204" pitchFamily="34" charset="0"/>
                <a:cs typeface="Arial" panose="020B0604020202020204" pitchFamily="34" charset="0"/>
              </a:rPr>
              <a:t>.</a:t>
            </a:r>
          </a:p>
          <a:p>
            <a:pPr lvl="0">
              <a:buClr>
                <a:srgbClr val="2DA2BF"/>
              </a:buClr>
            </a:pPr>
            <a:endParaRPr lang="en-US" sz="800" dirty="0">
              <a:solidFill>
                <a:prstClr val="black"/>
              </a:solidFill>
              <a:latin typeface="Arial" panose="020B0604020202020204" pitchFamily="34" charset="0"/>
              <a:cs typeface="Arial" panose="020B0604020202020204" pitchFamily="34" charset="0"/>
            </a:endParaRPr>
          </a:p>
          <a:p>
            <a:pPr lvl="1">
              <a:buClr>
                <a:srgbClr val="2DA2BF"/>
              </a:buClr>
            </a:pPr>
            <a:r>
              <a:rPr lang="en-US" sz="2000" dirty="0">
                <a:solidFill>
                  <a:prstClr val="black"/>
                </a:solidFill>
                <a:latin typeface="Arial" panose="020B0604020202020204" pitchFamily="34" charset="0"/>
                <a:cs typeface="Arial" panose="020B0604020202020204" pitchFamily="34" charset="0"/>
              </a:rPr>
              <a:t>Termination of the NRC Operating License - $817 Million</a:t>
            </a:r>
          </a:p>
          <a:p>
            <a:pPr lvl="1">
              <a:buClr>
                <a:srgbClr val="2DA2BF"/>
              </a:buClr>
            </a:pPr>
            <a:r>
              <a:rPr lang="en-US" sz="2000" dirty="0">
                <a:solidFill>
                  <a:prstClr val="black"/>
                </a:solidFill>
                <a:latin typeface="Arial" panose="020B0604020202020204" pitchFamily="34" charset="0"/>
                <a:cs typeface="Arial" panose="020B0604020202020204" pitchFamily="34" charset="0"/>
              </a:rPr>
              <a:t>Site Restoration - $57 Million</a:t>
            </a:r>
          </a:p>
          <a:p>
            <a:pPr lvl="1">
              <a:buClr>
                <a:srgbClr val="2DA2BF"/>
              </a:buClr>
            </a:pPr>
            <a:r>
              <a:rPr lang="en-US" sz="2000" dirty="0">
                <a:solidFill>
                  <a:prstClr val="black"/>
                </a:solidFill>
                <a:latin typeface="Arial" panose="020B0604020202020204" pitchFamily="34" charset="0"/>
                <a:cs typeface="Arial" panose="020B0604020202020204" pitchFamily="34" charset="0"/>
              </a:rPr>
              <a:t>Spent Fuel Management - $368 Million</a:t>
            </a:r>
          </a:p>
          <a:p>
            <a:pPr lvl="1">
              <a:buClr>
                <a:srgbClr val="2DA2BF"/>
              </a:buClr>
            </a:pPr>
            <a:endParaRPr lang="en-US" sz="800" dirty="0">
              <a:solidFill>
                <a:prstClr val="black"/>
              </a:solidFill>
              <a:latin typeface="Arial" panose="020B0604020202020204" pitchFamily="34" charset="0"/>
              <a:cs typeface="Arial" panose="020B0604020202020204" pitchFamily="34" charset="0"/>
            </a:endParaRPr>
          </a:p>
          <a:p>
            <a:pPr lvl="0">
              <a:buClr>
                <a:srgbClr val="2DA2BF"/>
              </a:buClr>
            </a:pPr>
            <a:r>
              <a:rPr lang="en-US" sz="2400" dirty="0">
                <a:solidFill>
                  <a:prstClr val="black"/>
                </a:solidFill>
                <a:latin typeface="Arial" panose="020B0604020202020204" pitchFamily="34" charset="0"/>
                <a:cs typeface="Arial" panose="020B0604020202020204" pitchFamily="34" charset="0"/>
              </a:rPr>
              <a:t>Spent Fuel Management - $368 </a:t>
            </a:r>
            <a:r>
              <a:rPr lang="en-US" sz="2400" dirty="0" smtClean="0">
                <a:solidFill>
                  <a:prstClr val="black"/>
                </a:solidFill>
                <a:latin typeface="Arial" panose="020B0604020202020204" pitchFamily="34" charset="0"/>
                <a:cs typeface="Arial" panose="020B0604020202020204" pitchFamily="34" charset="0"/>
              </a:rPr>
              <a:t>Million</a:t>
            </a:r>
          </a:p>
          <a:p>
            <a:pPr lvl="0">
              <a:buClr>
                <a:srgbClr val="2DA2BF"/>
              </a:buClr>
            </a:pPr>
            <a:endParaRPr lang="en-US" sz="900" dirty="0">
              <a:solidFill>
                <a:prstClr val="black"/>
              </a:solidFill>
              <a:latin typeface="Arial" panose="020B0604020202020204" pitchFamily="34" charset="0"/>
              <a:cs typeface="Arial" panose="020B0604020202020204" pitchFamily="34" charset="0"/>
            </a:endParaRPr>
          </a:p>
          <a:p>
            <a:pPr lvl="1">
              <a:buClr>
                <a:srgbClr val="2DA2BF"/>
              </a:buClr>
            </a:pPr>
            <a:r>
              <a:rPr lang="en-US" sz="2000" dirty="0">
                <a:solidFill>
                  <a:prstClr val="black"/>
                </a:solidFill>
                <a:latin typeface="Arial" panose="020B0604020202020204" pitchFamily="34" charset="0"/>
                <a:cs typeface="Arial" panose="020B0604020202020204" pitchFamily="34" charset="0"/>
              </a:rPr>
              <a:t>Operational costs -               </a:t>
            </a:r>
            <a:r>
              <a:rPr lang="en-US" sz="2000" dirty="0" smtClean="0">
                <a:solidFill>
                  <a:prstClr val="black"/>
                </a:solidFill>
                <a:latin typeface="Arial" panose="020B0604020202020204" pitchFamily="34" charset="0"/>
                <a:cs typeface="Arial" panose="020B0604020202020204" pitchFamily="34" charset="0"/>
              </a:rPr>
              <a:t>	$</a:t>
            </a:r>
            <a:r>
              <a:rPr lang="en-US" sz="2000" dirty="0">
                <a:solidFill>
                  <a:prstClr val="black"/>
                </a:solidFill>
                <a:latin typeface="Arial" panose="020B0604020202020204" pitchFamily="34" charset="0"/>
                <a:cs typeface="Arial" panose="020B0604020202020204" pitchFamily="34" charset="0"/>
              </a:rPr>
              <a:t>225 Million</a:t>
            </a:r>
          </a:p>
          <a:p>
            <a:pPr lvl="1">
              <a:buClr>
                <a:srgbClr val="2DA2BF"/>
              </a:buClr>
            </a:pPr>
            <a:r>
              <a:rPr lang="en-US" sz="2000" dirty="0" smtClean="0">
                <a:solidFill>
                  <a:prstClr val="black"/>
                </a:solidFill>
                <a:latin typeface="Arial" panose="020B0604020202020204" pitchFamily="34" charset="0"/>
                <a:cs typeface="Arial" panose="020B0604020202020204" pitchFamily="34" charset="0"/>
              </a:rPr>
              <a:t>Transfer </a:t>
            </a:r>
            <a:r>
              <a:rPr lang="en-US" sz="2000" dirty="0">
                <a:solidFill>
                  <a:prstClr val="black"/>
                </a:solidFill>
                <a:latin typeface="Arial" panose="020B0604020202020204" pitchFamily="34" charset="0"/>
                <a:cs typeface="Arial" panose="020B0604020202020204" pitchFamily="34" charset="0"/>
              </a:rPr>
              <a:t>to dry </a:t>
            </a:r>
            <a:r>
              <a:rPr lang="en-US" sz="2000" dirty="0" smtClean="0">
                <a:solidFill>
                  <a:prstClr val="black"/>
                </a:solidFill>
                <a:latin typeface="Arial" panose="020B0604020202020204" pitchFamily="34" charset="0"/>
                <a:cs typeface="Arial" panose="020B0604020202020204" pitchFamily="34" charset="0"/>
              </a:rPr>
              <a:t>storage </a:t>
            </a:r>
            <a:r>
              <a:rPr lang="en-US" sz="2000" dirty="0">
                <a:solidFill>
                  <a:prstClr val="black"/>
                </a:solidFill>
                <a:latin typeface="Arial" panose="020B0604020202020204" pitchFamily="34" charset="0"/>
                <a:cs typeface="Arial" panose="020B0604020202020204" pitchFamily="34" charset="0"/>
              </a:rPr>
              <a:t>- </a:t>
            </a:r>
            <a:r>
              <a:rPr lang="en-US" sz="2000" dirty="0" smtClean="0">
                <a:solidFill>
                  <a:prstClr val="black"/>
                </a:solidFill>
                <a:latin typeface="Arial" panose="020B0604020202020204" pitchFamily="34" charset="0"/>
                <a:cs typeface="Arial" panose="020B0604020202020204" pitchFamily="34" charset="0"/>
              </a:rPr>
              <a:t>    	$</a:t>
            </a:r>
            <a:r>
              <a:rPr lang="en-US" sz="2000" dirty="0">
                <a:solidFill>
                  <a:prstClr val="black"/>
                </a:solidFill>
                <a:latin typeface="Arial" panose="020B0604020202020204" pitchFamily="34" charset="0"/>
                <a:cs typeface="Arial" panose="020B0604020202020204" pitchFamily="34" charset="0"/>
              </a:rPr>
              <a:t>143 </a:t>
            </a:r>
            <a:r>
              <a:rPr lang="en-US" sz="2000" dirty="0" smtClean="0">
                <a:solidFill>
                  <a:prstClr val="black"/>
                </a:solidFill>
                <a:latin typeface="Arial" panose="020B0604020202020204" pitchFamily="34" charset="0"/>
                <a:cs typeface="Arial" panose="020B0604020202020204" pitchFamily="34" charset="0"/>
              </a:rPr>
              <a:t>Million</a:t>
            </a:r>
          </a:p>
          <a:p>
            <a:pPr lvl="2">
              <a:buClr>
                <a:srgbClr val="2DA2BF"/>
              </a:buClr>
            </a:pPr>
            <a:r>
              <a:rPr lang="en-US" sz="1800" dirty="0">
                <a:solidFill>
                  <a:prstClr val="black"/>
                </a:solidFill>
                <a:latin typeface="Arial" panose="020B0604020202020204" pitchFamily="34" charset="0"/>
                <a:cs typeface="Arial" panose="020B0604020202020204" pitchFamily="34" charset="0"/>
              </a:rPr>
              <a:t>To fund “transfer to dry storage”, ENVY established two (2) credit lines totaling $145 Million</a:t>
            </a:r>
          </a:p>
          <a:p>
            <a:pPr lvl="2">
              <a:buClr>
                <a:srgbClr val="2DA2BF"/>
              </a:buClr>
            </a:pPr>
            <a:r>
              <a:rPr lang="en-US" sz="1800" dirty="0">
                <a:solidFill>
                  <a:prstClr val="black"/>
                </a:solidFill>
                <a:latin typeface="Arial" panose="020B0604020202020204" pitchFamily="34" charset="0"/>
                <a:cs typeface="Arial" panose="020B0604020202020204" pitchFamily="34" charset="0"/>
              </a:rPr>
              <a:t>Reduces Spent Fuel Management impact to NDT</a:t>
            </a:r>
          </a:p>
          <a:p>
            <a:pPr marL="630936" lvl="2" indent="0">
              <a:buClr>
                <a:srgbClr val="2DA2BF"/>
              </a:buClr>
              <a:buNone/>
            </a:pPr>
            <a:endParaRPr lang="en-US" sz="1800" dirty="0">
              <a:solidFill>
                <a:prstClr val="black"/>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9CF2147F-6F6C-4333-9E01-218A7A654D13}" type="slidenum">
              <a:rPr lang="en-US" smtClean="0"/>
              <a:t>10</a:t>
            </a:fld>
            <a:endParaRPr lang="en-US"/>
          </a:p>
        </p:txBody>
      </p:sp>
      <p:sp>
        <p:nvSpPr>
          <p:cNvPr id="2" name="Title 1"/>
          <p:cNvSpPr>
            <a:spLocks noGrp="1"/>
          </p:cNvSpPr>
          <p:nvPr>
            <p:ph type="title"/>
          </p:nvPr>
        </p:nvSpPr>
        <p:spPr>
          <a:xfrm>
            <a:off x="457200" y="304800"/>
            <a:ext cx="8229600" cy="1143000"/>
          </a:xfrm>
        </p:spPr>
        <p:txBody>
          <a:bodyPr>
            <a:noAutofit/>
          </a:bodyPr>
          <a:lstStyle/>
          <a:p>
            <a:pPr algn="ctr"/>
            <a:r>
              <a:rPr lang="en-US" sz="3200" b="0" dirty="0">
                <a:solidFill>
                  <a:srgbClr val="464646"/>
                </a:solidFill>
                <a:latin typeface="Arial" panose="020B0604020202020204" pitchFamily="34" charset="0"/>
                <a:cs typeface="Arial" panose="020B0604020202020204" pitchFamily="34" charset="0"/>
              </a:rPr>
              <a:t>Decommissioning Cost Estimate </a:t>
            </a:r>
            <a:br>
              <a:rPr lang="en-US" sz="3200" b="0" dirty="0">
                <a:solidFill>
                  <a:srgbClr val="464646"/>
                </a:solidFill>
                <a:latin typeface="Arial" panose="020B0604020202020204" pitchFamily="34" charset="0"/>
                <a:cs typeface="Arial" panose="020B0604020202020204" pitchFamily="34" charset="0"/>
              </a:rPr>
            </a:br>
            <a:r>
              <a:rPr lang="en-US" sz="3200" b="0" dirty="0">
                <a:solidFill>
                  <a:srgbClr val="464646"/>
                </a:solidFill>
                <a:latin typeface="Arial" panose="020B0604020202020204" pitchFamily="34" charset="0"/>
                <a:cs typeface="Arial" panose="020B0604020202020204" pitchFamily="34" charset="0"/>
              </a:rPr>
              <a:t>and Nuclear Decommissioning Trust (NDT)</a:t>
            </a:r>
            <a:endParaRPr lang="en-US" sz="32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19978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829761"/>
          </a:xfrm>
        </p:spPr>
        <p:txBody>
          <a:bodyPr>
            <a:normAutofit/>
          </a:bodyPr>
          <a:lstStyle/>
          <a:p>
            <a:pPr algn="ctr"/>
            <a:r>
              <a:rPr lang="en-US" dirty="0" smtClean="0"/>
              <a:t>Decommissioning Project Status/Issues</a:t>
            </a:r>
            <a:endParaRPr lang="en-US" dirty="0"/>
          </a:p>
        </p:txBody>
      </p:sp>
      <p:sp>
        <p:nvSpPr>
          <p:cNvPr id="4" name="Content Placeholder 2"/>
          <p:cNvSpPr>
            <a:spLocks noGrp="1"/>
          </p:cNvSpPr>
          <p:nvPr>
            <p:ph type="subTitle" idx="1"/>
          </p:nvPr>
        </p:nvSpPr>
        <p:spPr/>
        <p:txBody>
          <a:bodyPr>
            <a:normAutofit/>
          </a:bodyPr>
          <a:lstStyle/>
          <a:p>
            <a:pPr marL="457200" indent="-457200" algn="ctr">
              <a:spcBef>
                <a:spcPts val="0"/>
              </a:spcBef>
            </a:pPr>
            <a:endParaRPr lang="en-US" sz="4400" dirty="0" smtClean="0">
              <a:solidFill>
                <a:prstClr val="black"/>
              </a:solidFill>
            </a:endParaRPr>
          </a:p>
          <a:p>
            <a:pPr marL="457200" indent="-457200" algn="ctr">
              <a:spcBef>
                <a:spcPts val="0"/>
              </a:spcBef>
            </a:pPr>
            <a:endParaRPr lang="en-US" sz="4400" dirty="0">
              <a:solidFill>
                <a:prstClr val="black"/>
              </a:solidFill>
            </a:endParaRPr>
          </a:p>
        </p:txBody>
      </p:sp>
      <p:sp>
        <p:nvSpPr>
          <p:cNvPr id="3" name="Slide Number Placeholder 2"/>
          <p:cNvSpPr>
            <a:spLocks noGrp="1"/>
          </p:cNvSpPr>
          <p:nvPr>
            <p:ph type="sldNum" sz="quarter" idx="12"/>
          </p:nvPr>
        </p:nvSpPr>
        <p:spPr/>
        <p:txBody>
          <a:bodyPr/>
          <a:lstStyle/>
          <a:p>
            <a:fld id="{9CF2147F-6F6C-4333-9E01-218A7A654D13}" type="slidenum">
              <a:rPr lang="en-US" smtClean="0">
                <a:solidFill>
                  <a:prstClr val="black"/>
                </a:solidFill>
              </a:rPr>
              <a:pPr/>
              <a:t>11</a:t>
            </a:fld>
            <a:endParaRPr lang="en-US">
              <a:solidFill>
                <a:prstClr val="black"/>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2438400"/>
            <a:ext cx="3733800" cy="2489200"/>
          </a:xfrm>
          <a:prstGeom prst="rect">
            <a:avLst/>
          </a:prstGeom>
        </p:spPr>
      </p:pic>
    </p:spTree>
    <p:extLst>
      <p:ext uri="{BB962C8B-B14F-4D97-AF65-F5344CB8AC3E}">
        <p14:creationId xmlns:p14="http://schemas.microsoft.com/office/powerpoint/2010/main" val="2938060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578864"/>
            <a:ext cx="8229600" cy="4517136"/>
          </a:xfrm>
        </p:spPr>
        <p:txBody>
          <a:bodyPr>
            <a:noAutofit/>
          </a:bodyPr>
          <a:lstStyle/>
          <a:p>
            <a:pPr>
              <a:spcBef>
                <a:spcPts val="600"/>
              </a:spcBef>
              <a:spcAft>
                <a:spcPts val="600"/>
              </a:spcAft>
            </a:pPr>
            <a:r>
              <a:rPr lang="en-US" sz="2000" dirty="0" smtClean="0">
                <a:latin typeface="Arial" panose="020B0604020202020204" pitchFamily="34" charset="0"/>
                <a:cs typeface="Arial" panose="020B0604020202020204" pitchFamily="34" charset="0"/>
              </a:rPr>
              <a:t>Decommissioning Preparation Activities</a:t>
            </a:r>
          </a:p>
          <a:p>
            <a:pPr lvl="1">
              <a:spcBef>
                <a:spcPts val="600"/>
              </a:spcBef>
              <a:spcAft>
                <a:spcPts val="600"/>
              </a:spcAft>
            </a:pPr>
            <a:r>
              <a:rPr lang="en-US" sz="1600" dirty="0" smtClean="0">
                <a:latin typeface="Arial" panose="020B0604020202020204" pitchFamily="34" charset="0"/>
                <a:cs typeface="Arial" panose="020B0604020202020204" pitchFamily="34" charset="0"/>
              </a:rPr>
              <a:t>System Draining/Lay-Up</a:t>
            </a:r>
          </a:p>
          <a:p>
            <a:pPr lvl="1">
              <a:spcBef>
                <a:spcPts val="600"/>
              </a:spcBef>
              <a:spcAft>
                <a:spcPts val="600"/>
              </a:spcAft>
            </a:pPr>
            <a:r>
              <a:rPr lang="en-US" sz="1600" dirty="0">
                <a:latin typeface="Arial" panose="020B0604020202020204" pitchFamily="34" charset="0"/>
                <a:cs typeface="Arial" panose="020B0604020202020204" pitchFamily="34" charset="0"/>
              </a:rPr>
              <a:t>Building Power and Services Removal - Ongoing</a:t>
            </a:r>
          </a:p>
          <a:p>
            <a:pPr lvl="1">
              <a:spcBef>
                <a:spcPts val="600"/>
              </a:spcBef>
              <a:spcAft>
                <a:spcPts val="600"/>
              </a:spcAft>
            </a:pPr>
            <a:r>
              <a:rPr lang="en-US" sz="1600" dirty="0" smtClean="0">
                <a:latin typeface="Arial" panose="020B0604020202020204" pitchFamily="34" charset="0"/>
                <a:cs typeface="Arial" panose="020B0604020202020204" pitchFamily="34" charset="0"/>
              </a:rPr>
              <a:t>Security Modifications/Enhancements Ongoing</a:t>
            </a:r>
          </a:p>
          <a:p>
            <a:pPr>
              <a:spcBef>
                <a:spcPts val="600"/>
              </a:spcBef>
              <a:spcAft>
                <a:spcPts val="600"/>
              </a:spcAft>
            </a:pPr>
            <a:r>
              <a:rPr lang="en-US" sz="2000" dirty="0" smtClean="0">
                <a:latin typeface="Arial" panose="020B0604020202020204" pitchFamily="34" charset="0"/>
                <a:cs typeface="Arial" panose="020B0604020202020204" pitchFamily="34" charset="0"/>
              </a:rPr>
              <a:t>Completed Select Structure/Building Removal</a:t>
            </a:r>
          </a:p>
          <a:p>
            <a:pPr>
              <a:spcBef>
                <a:spcPts val="600"/>
              </a:spcBef>
              <a:spcAft>
                <a:spcPts val="600"/>
              </a:spcAft>
            </a:pPr>
            <a:r>
              <a:rPr lang="en-US" sz="2000" dirty="0">
                <a:latin typeface="Arial" panose="020B0604020202020204" pitchFamily="34" charset="0"/>
                <a:cs typeface="Arial" panose="020B0604020202020204" pitchFamily="34" charset="0"/>
              </a:rPr>
              <a:t>Emergency Plan Drill – June 10, 2015</a:t>
            </a:r>
          </a:p>
          <a:p>
            <a:pPr lvl="1">
              <a:spcBef>
                <a:spcPts val="600"/>
              </a:spcBef>
              <a:spcAft>
                <a:spcPts val="600"/>
              </a:spcAft>
            </a:pPr>
            <a:r>
              <a:rPr lang="en-US" sz="1600" dirty="0">
                <a:latin typeface="Arial" panose="020B0604020202020204" pitchFamily="34" charset="0"/>
                <a:cs typeface="Arial" panose="020B0604020202020204" pitchFamily="34" charset="0"/>
              </a:rPr>
              <a:t>Part of ongoing training and Emergency Response Organization (ERO) qualifications</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a:spcBef>
                <a:spcPts val="600"/>
              </a:spcBef>
              <a:spcAft>
                <a:spcPts val="600"/>
              </a:spcAft>
            </a:pPr>
            <a:r>
              <a:rPr lang="en-US" sz="2000" dirty="0" smtClean="0">
                <a:latin typeface="Arial" panose="020B0604020202020204" pitchFamily="34" charset="0"/>
                <a:cs typeface="Arial" panose="020B0604020202020204" pitchFamily="34" charset="0"/>
              </a:rPr>
              <a:t>Completion </a:t>
            </a:r>
            <a:r>
              <a:rPr lang="en-US" sz="2000" dirty="0">
                <a:latin typeface="Arial" panose="020B0604020202020204" pitchFamily="34" charset="0"/>
                <a:cs typeface="Arial" panose="020B0604020202020204" pitchFamily="34" charset="0"/>
              </a:rPr>
              <a:t>of Second ISFSI Pad and Transfer of </a:t>
            </a:r>
            <a:r>
              <a:rPr lang="en-US" sz="2000" dirty="0" smtClean="0">
                <a:latin typeface="Arial" panose="020B0604020202020204" pitchFamily="34" charset="0"/>
                <a:cs typeface="Arial" panose="020B0604020202020204" pitchFamily="34" charset="0"/>
              </a:rPr>
              <a:t>Remaining Spent </a:t>
            </a:r>
            <a:r>
              <a:rPr lang="en-US" sz="2000" dirty="0">
                <a:latin typeface="Arial" panose="020B0604020202020204" pitchFamily="34" charset="0"/>
                <a:cs typeface="Arial" panose="020B0604020202020204" pitchFamily="34" charset="0"/>
              </a:rPr>
              <a:t>Fuel from Pool to Pad </a:t>
            </a:r>
          </a:p>
          <a:p>
            <a:pPr marL="109728" indent="0">
              <a:spcBef>
                <a:spcPts val="600"/>
              </a:spcBef>
              <a:spcAft>
                <a:spcPts val="600"/>
              </a:spcAft>
              <a:buNone/>
            </a:pPr>
            <a:endParaRPr lang="en-US" sz="2000" dirty="0"/>
          </a:p>
        </p:txBody>
      </p:sp>
      <p:sp>
        <p:nvSpPr>
          <p:cNvPr id="3" name="Slide Number Placeholder 2"/>
          <p:cNvSpPr>
            <a:spLocks noGrp="1"/>
          </p:cNvSpPr>
          <p:nvPr>
            <p:ph type="sldNum" sz="quarter" idx="12"/>
          </p:nvPr>
        </p:nvSpPr>
        <p:spPr/>
        <p:txBody>
          <a:bodyPr/>
          <a:lstStyle/>
          <a:p>
            <a:fld id="{9CF2147F-6F6C-4333-9E01-218A7A654D13}" type="slidenum">
              <a:rPr lang="en-US" smtClean="0">
                <a:solidFill>
                  <a:prstClr val="black"/>
                </a:solidFill>
              </a:rPr>
              <a:pPr/>
              <a:t>12</a:t>
            </a:fld>
            <a:endParaRPr lang="en-US" dirty="0">
              <a:solidFill>
                <a:prstClr val="black"/>
              </a:solidFill>
            </a:endParaRPr>
          </a:p>
        </p:txBody>
      </p:sp>
      <p:sp>
        <p:nvSpPr>
          <p:cNvPr id="2" name="Title 1"/>
          <p:cNvSpPr>
            <a:spLocks noGrp="1"/>
          </p:cNvSpPr>
          <p:nvPr>
            <p:ph type="title"/>
          </p:nvPr>
        </p:nvSpPr>
        <p:spPr>
          <a:xfrm>
            <a:off x="457200" y="381000"/>
            <a:ext cx="8229600" cy="1143000"/>
          </a:xfrm>
        </p:spPr>
        <p:txBody>
          <a:bodyPr>
            <a:normAutofit fontScale="90000"/>
          </a:bodyPr>
          <a:lstStyle/>
          <a:p>
            <a:pPr algn="ctr"/>
            <a:r>
              <a:rPr lang="en-US" sz="3200" dirty="0">
                <a:solidFill>
                  <a:srgbClr val="464646"/>
                </a:solidFill>
              </a:rPr>
              <a:t>VY Decommissioning </a:t>
            </a:r>
            <a:r>
              <a:rPr lang="en-US" sz="3200" dirty="0" smtClean="0">
                <a:solidFill>
                  <a:srgbClr val="464646"/>
                </a:solidFill>
              </a:rPr>
              <a:t>Update</a:t>
            </a:r>
            <a:r>
              <a:rPr lang="en-US" sz="3200" dirty="0">
                <a:solidFill>
                  <a:srgbClr val="464646"/>
                </a:solidFill>
              </a:rPr>
              <a:t/>
            </a:r>
            <a:br>
              <a:rPr lang="en-US" sz="3200" dirty="0">
                <a:solidFill>
                  <a:srgbClr val="464646"/>
                </a:solidFill>
              </a:rPr>
            </a:br>
            <a:r>
              <a:rPr lang="en-US" sz="1600" i="1" dirty="0">
                <a:solidFill>
                  <a:srgbClr val="464646"/>
                </a:solidFill>
              </a:rPr>
              <a:t>The focus of Entergy Vermont Yankee (VY) and its Employees </a:t>
            </a:r>
            <a:r>
              <a:rPr lang="en-US" sz="1600" i="1" dirty="0" smtClean="0">
                <a:solidFill>
                  <a:srgbClr val="464646"/>
                </a:solidFill>
              </a:rPr>
              <a:t/>
            </a:r>
            <a:br>
              <a:rPr lang="en-US" sz="1600" i="1" dirty="0" smtClean="0">
                <a:solidFill>
                  <a:srgbClr val="464646"/>
                </a:solidFill>
              </a:rPr>
            </a:br>
            <a:r>
              <a:rPr lang="en-US" sz="1600" i="1" dirty="0" smtClean="0">
                <a:solidFill>
                  <a:srgbClr val="464646"/>
                </a:solidFill>
              </a:rPr>
              <a:t>continues </a:t>
            </a:r>
            <a:r>
              <a:rPr lang="en-US" sz="1600" i="1" dirty="0">
                <a:solidFill>
                  <a:srgbClr val="464646"/>
                </a:solidFill>
              </a:rPr>
              <a:t>to </a:t>
            </a:r>
            <a:r>
              <a:rPr lang="en-US" sz="1600" i="1" dirty="0" smtClean="0">
                <a:solidFill>
                  <a:srgbClr val="464646"/>
                </a:solidFill>
              </a:rPr>
              <a:t>be </a:t>
            </a:r>
            <a:r>
              <a:rPr lang="en-US" sz="1600" i="1" dirty="0">
                <a:solidFill>
                  <a:srgbClr val="464646"/>
                </a:solidFill>
              </a:rPr>
              <a:t>our ongoing commitment to Safety.</a:t>
            </a:r>
            <a:br>
              <a:rPr lang="en-US" sz="1600" i="1" dirty="0">
                <a:solidFill>
                  <a:srgbClr val="464646"/>
                </a:solidFill>
              </a:rPr>
            </a:br>
            <a:endParaRPr lang="en-US" sz="2800" b="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17786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solidFill>
                  <a:srgbClr val="FF0000"/>
                </a:solidFill>
                <a:latin typeface="Arial" panose="020B0604020202020204" pitchFamily="34" charset="0"/>
                <a:cs typeface="Arial" panose="020B0604020202020204" pitchFamily="34" charset="0"/>
              </a:rPr>
              <a:t>Vermont State Agency </a:t>
            </a:r>
            <a:r>
              <a:rPr lang="en-US" sz="2800" dirty="0" smtClean="0">
                <a:solidFill>
                  <a:srgbClr val="FF0000"/>
                </a:solidFill>
                <a:latin typeface="Arial" panose="020B0604020202020204" pitchFamily="34" charset="0"/>
                <a:cs typeface="Arial" panose="020B0604020202020204" pitchFamily="34" charset="0"/>
              </a:rPr>
              <a:t>Interactions</a:t>
            </a:r>
            <a:endParaRPr lang="en-US" sz="2800" dirty="0">
              <a:solidFill>
                <a:srgbClr val="FF0000"/>
              </a:solidFill>
              <a:latin typeface="Arial" panose="020B0604020202020204" pitchFamily="34" charset="0"/>
              <a:cs typeface="Arial" panose="020B0604020202020204" pitchFamily="34" charset="0"/>
            </a:endParaRPr>
          </a:p>
          <a:p>
            <a:pPr lvl="1"/>
            <a:r>
              <a:rPr lang="en-US" sz="2000" b="1" u="sng" dirty="0">
                <a:latin typeface="Arial" panose="020B0604020202020204" pitchFamily="34" charset="0"/>
                <a:cs typeface="Arial" panose="020B0604020202020204" pitchFamily="34" charset="0"/>
              </a:rPr>
              <a:t>Agency of Natural Resources (ANR)</a:t>
            </a:r>
          </a:p>
          <a:p>
            <a:pPr lvl="2"/>
            <a:r>
              <a:rPr lang="en-US" sz="1800" dirty="0" smtClean="0">
                <a:latin typeface="Arial" panose="020B0604020202020204" pitchFamily="34" charset="0"/>
                <a:cs typeface="Arial" panose="020B0604020202020204" pitchFamily="34" charset="0"/>
              </a:rPr>
              <a:t>Since March, 2015, follow-up </a:t>
            </a:r>
            <a:r>
              <a:rPr lang="en-US" sz="1800" dirty="0">
                <a:latin typeface="Arial" panose="020B0604020202020204" pitchFamily="34" charset="0"/>
                <a:cs typeface="Arial" panose="020B0604020202020204" pitchFamily="34" charset="0"/>
              </a:rPr>
              <a:t>to </a:t>
            </a:r>
            <a:r>
              <a:rPr lang="en-US" sz="1800" dirty="0" smtClean="0">
                <a:latin typeface="Arial" panose="020B0604020202020204" pitchFamily="34" charset="0"/>
                <a:cs typeface="Arial" panose="020B0604020202020204" pitchFamily="34" charset="0"/>
              </a:rPr>
              <a:t>Site </a:t>
            </a:r>
            <a:r>
              <a:rPr lang="en-US" sz="1800" dirty="0">
                <a:latin typeface="Arial" panose="020B0604020202020204" pitchFamily="34" charset="0"/>
                <a:cs typeface="Arial" panose="020B0604020202020204" pitchFamily="34" charset="0"/>
              </a:rPr>
              <a:t>Assessment Study (SAS) and recent work at the </a:t>
            </a:r>
            <a:r>
              <a:rPr lang="en-US" sz="1800" dirty="0" smtClean="0">
                <a:latin typeface="Arial" panose="020B0604020202020204" pitchFamily="34" charset="0"/>
                <a:cs typeface="Arial" panose="020B0604020202020204" pitchFamily="34" charset="0"/>
              </a:rPr>
              <a:t>site </a:t>
            </a:r>
          </a:p>
          <a:p>
            <a:pPr lvl="2"/>
            <a:r>
              <a:rPr lang="en-US" sz="1800" dirty="0" smtClean="0">
                <a:latin typeface="Arial" panose="020B0604020202020204" pitchFamily="34" charset="0"/>
                <a:cs typeface="Arial" panose="020B0604020202020204" pitchFamily="34" charset="0"/>
              </a:rPr>
              <a:t>Site Inspection on May 18, 2015 noted </a:t>
            </a:r>
            <a:r>
              <a:rPr lang="en-US" sz="1800" dirty="0">
                <a:latin typeface="Arial" panose="020B0604020202020204" pitchFamily="34" charset="0"/>
                <a:cs typeface="Arial" panose="020B0604020202020204" pitchFamily="34" charset="0"/>
              </a:rPr>
              <a:t>m</a:t>
            </a:r>
            <a:r>
              <a:rPr lang="en-US" sz="1800" dirty="0" smtClean="0">
                <a:latin typeface="Arial" panose="020B0604020202020204" pitchFamily="34" charset="0"/>
                <a:cs typeface="Arial" panose="020B0604020202020204" pitchFamily="34" charset="0"/>
              </a:rPr>
              <a:t>inor </a:t>
            </a:r>
            <a:r>
              <a:rPr lang="en-US" sz="1800" dirty="0">
                <a:latin typeface="Arial" panose="020B0604020202020204" pitchFamily="34" charset="0"/>
                <a:cs typeface="Arial" panose="020B0604020202020204" pitchFamily="34" charset="0"/>
              </a:rPr>
              <a:t>issues with labeling, waste characterization and inventory </a:t>
            </a:r>
            <a:r>
              <a:rPr lang="en-US" sz="1800" dirty="0" smtClean="0">
                <a:latin typeface="Arial" panose="020B0604020202020204" pitchFamily="34" charset="0"/>
                <a:cs typeface="Arial" panose="020B0604020202020204" pitchFamily="34" charset="0"/>
              </a:rPr>
              <a:t>records. Subsequently </a:t>
            </a:r>
            <a:r>
              <a:rPr lang="en-US" sz="1800" dirty="0">
                <a:latin typeface="Arial" panose="020B0604020202020204" pitchFamily="34" charset="0"/>
                <a:cs typeface="Arial" panose="020B0604020202020204" pitchFamily="34" charset="0"/>
              </a:rPr>
              <a:t>corrected</a:t>
            </a:r>
            <a:r>
              <a:rPr lang="en-US" sz="1800" dirty="0" smtClean="0">
                <a:latin typeface="Arial" panose="020B0604020202020204" pitchFamily="34" charset="0"/>
                <a:cs typeface="Arial" panose="020B0604020202020204" pitchFamily="34" charset="0"/>
              </a:rPr>
              <a:t>.</a:t>
            </a:r>
          </a:p>
          <a:p>
            <a:pPr lvl="2"/>
            <a:r>
              <a:rPr lang="en-US" sz="1800" dirty="0" smtClean="0">
                <a:latin typeface="Arial" panose="020B0604020202020204" pitchFamily="34" charset="0"/>
                <a:cs typeface="Arial" panose="020B0604020202020204" pitchFamily="34" charset="0"/>
              </a:rPr>
              <a:t>Received a Notice of Alleged Violation from ANR with a response due in September. </a:t>
            </a:r>
            <a:r>
              <a:rPr lang="en-US" sz="1800" u="sng" dirty="0" smtClean="0">
                <a:latin typeface="Arial" panose="020B0604020202020204" pitchFamily="34" charset="0"/>
                <a:cs typeface="Arial" panose="020B0604020202020204" pitchFamily="34" charset="0"/>
              </a:rPr>
              <a:t>All issues have been corrected</a:t>
            </a:r>
            <a:r>
              <a:rPr lang="en-US" sz="1800" dirty="0" smtClean="0">
                <a:latin typeface="Arial" panose="020B0604020202020204" pitchFamily="34" charset="0"/>
                <a:cs typeface="Arial" panose="020B0604020202020204" pitchFamily="34" charset="0"/>
              </a:rPr>
              <a:t>.</a:t>
            </a:r>
          </a:p>
          <a:p>
            <a:pPr lvl="2"/>
            <a:endParaRPr lang="en-US" sz="1900" dirty="0">
              <a:latin typeface="Arial" panose="020B0604020202020204" pitchFamily="34" charset="0"/>
              <a:cs typeface="Arial" panose="020B0604020202020204" pitchFamily="34" charset="0"/>
            </a:endParaRPr>
          </a:p>
          <a:p>
            <a:pPr lvl="1">
              <a:buClr>
                <a:srgbClr val="2DA2BF"/>
              </a:buClr>
            </a:pPr>
            <a:r>
              <a:rPr lang="en-US" sz="2000" b="1" u="sng" dirty="0">
                <a:solidFill>
                  <a:prstClr val="black"/>
                </a:solidFill>
                <a:latin typeface="Arial" panose="020B0604020202020204" pitchFamily="34" charset="0"/>
                <a:cs typeface="Arial" panose="020B0604020202020204" pitchFamily="34" charset="0"/>
              </a:rPr>
              <a:t>Department of Health (VDH)</a:t>
            </a:r>
            <a:r>
              <a:rPr lang="en-US" sz="2000" b="1" dirty="0">
                <a:solidFill>
                  <a:prstClr val="black"/>
                </a:solidFill>
                <a:latin typeface="Arial" panose="020B0604020202020204" pitchFamily="34" charset="0"/>
                <a:cs typeface="Arial" panose="020B0604020202020204" pitchFamily="34" charset="0"/>
              </a:rPr>
              <a:t> </a:t>
            </a:r>
            <a:endParaRPr lang="en-US" sz="2000" b="1" dirty="0" smtClean="0">
              <a:solidFill>
                <a:prstClr val="black"/>
              </a:solidFill>
              <a:latin typeface="Arial" panose="020B0604020202020204" pitchFamily="34" charset="0"/>
              <a:cs typeface="Arial" panose="020B0604020202020204" pitchFamily="34" charset="0"/>
            </a:endParaRPr>
          </a:p>
          <a:p>
            <a:pPr lvl="2">
              <a:buClr>
                <a:srgbClr val="2DA2BF"/>
              </a:buClr>
            </a:pPr>
            <a:r>
              <a:rPr lang="en-US" sz="1800" dirty="0" smtClean="0">
                <a:solidFill>
                  <a:prstClr val="black"/>
                </a:solidFill>
                <a:latin typeface="Arial" panose="020B0604020202020204" pitchFamily="34" charset="0"/>
                <a:cs typeface="Arial" panose="020B0604020202020204" pitchFamily="34" charset="0"/>
              </a:rPr>
              <a:t>Response </a:t>
            </a:r>
            <a:r>
              <a:rPr lang="en-US" sz="1800" dirty="0">
                <a:solidFill>
                  <a:prstClr val="black"/>
                </a:solidFill>
                <a:latin typeface="Arial" panose="020B0604020202020204" pitchFamily="34" charset="0"/>
                <a:cs typeface="Arial" panose="020B0604020202020204" pitchFamily="34" charset="0"/>
              </a:rPr>
              <a:t>to </a:t>
            </a:r>
            <a:r>
              <a:rPr lang="en-US" sz="1800" dirty="0" smtClean="0">
                <a:solidFill>
                  <a:prstClr val="black"/>
                </a:solidFill>
                <a:latin typeface="Arial" panose="020B0604020202020204" pitchFamily="34" charset="0"/>
                <a:cs typeface="Arial" panose="020B0604020202020204" pitchFamily="34" charset="0"/>
              </a:rPr>
              <a:t>April </a:t>
            </a:r>
            <a:r>
              <a:rPr lang="en-US" sz="1800" dirty="0">
                <a:solidFill>
                  <a:prstClr val="black"/>
                </a:solidFill>
                <a:latin typeface="Arial" panose="020B0604020202020204" pitchFamily="34" charset="0"/>
                <a:cs typeface="Arial" panose="020B0604020202020204" pitchFamily="34" charset="0"/>
              </a:rPr>
              <a:t>2, 2015 Request For Information (RFI) provided to VDH on April </a:t>
            </a:r>
            <a:r>
              <a:rPr lang="en-US" sz="1800" dirty="0" smtClean="0">
                <a:solidFill>
                  <a:prstClr val="black"/>
                </a:solidFill>
                <a:latin typeface="Arial" panose="020B0604020202020204" pitchFamily="34" charset="0"/>
                <a:cs typeface="Arial" panose="020B0604020202020204" pitchFamily="34" charset="0"/>
              </a:rPr>
              <a:t>22, </a:t>
            </a:r>
            <a:r>
              <a:rPr lang="en-US" sz="1800" dirty="0">
                <a:solidFill>
                  <a:prstClr val="black"/>
                </a:solidFill>
                <a:latin typeface="Arial" panose="020B0604020202020204" pitchFamily="34" charset="0"/>
                <a:cs typeface="Arial" panose="020B0604020202020204" pitchFamily="34" charset="0"/>
              </a:rPr>
              <a:t>as well as invitation for face-to-face meeting to discuss any questions. </a:t>
            </a:r>
            <a:r>
              <a:rPr lang="en-US" sz="1800" dirty="0" smtClean="0">
                <a:solidFill>
                  <a:prstClr val="black"/>
                </a:solidFill>
                <a:latin typeface="Arial" panose="020B0604020202020204" pitchFamily="34" charset="0"/>
                <a:cs typeface="Arial" panose="020B0604020202020204" pitchFamily="34" charset="0"/>
              </a:rPr>
              <a:t/>
            </a:r>
            <a:br>
              <a:rPr lang="en-US" sz="1800" dirty="0" smtClean="0">
                <a:solidFill>
                  <a:prstClr val="black"/>
                </a:solidFill>
                <a:latin typeface="Arial" panose="020B0604020202020204" pitchFamily="34" charset="0"/>
                <a:cs typeface="Arial" panose="020B0604020202020204" pitchFamily="34" charset="0"/>
              </a:rPr>
            </a:br>
            <a:r>
              <a:rPr lang="en-US" sz="1800" u="sng" dirty="0" smtClean="0">
                <a:solidFill>
                  <a:prstClr val="black"/>
                </a:solidFill>
                <a:latin typeface="Arial" panose="020B0604020202020204" pitchFamily="34" charset="0"/>
                <a:cs typeface="Arial" panose="020B0604020202020204" pitchFamily="34" charset="0"/>
              </a:rPr>
              <a:t>No </a:t>
            </a:r>
            <a:r>
              <a:rPr lang="en-US" sz="1800" u="sng" dirty="0">
                <a:solidFill>
                  <a:prstClr val="black"/>
                </a:solidFill>
                <a:latin typeface="Arial" panose="020B0604020202020204" pitchFamily="34" charset="0"/>
                <a:cs typeface="Arial" panose="020B0604020202020204" pitchFamily="34" charset="0"/>
              </a:rPr>
              <a:t>response from VDH to date.</a:t>
            </a:r>
          </a:p>
          <a:p>
            <a:pPr lvl="2"/>
            <a:endParaRPr lang="en-US" dirty="0"/>
          </a:p>
          <a:p>
            <a:endParaRPr lang="en-US" dirty="0"/>
          </a:p>
        </p:txBody>
      </p:sp>
      <p:sp>
        <p:nvSpPr>
          <p:cNvPr id="4" name="Slide Number Placeholder 3"/>
          <p:cNvSpPr>
            <a:spLocks noGrp="1"/>
          </p:cNvSpPr>
          <p:nvPr>
            <p:ph type="sldNum" sz="quarter" idx="12"/>
          </p:nvPr>
        </p:nvSpPr>
        <p:spPr/>
        <p:txBody>
          <a:bodyPr/>
          <a:lstStyle/>
          <a:p>
            <a:fld id="{9CF2147F-6F6C-4333-9E01-218A7A654D13}" type="slidenum">
              <a:rPr lang="en-US" smtClean="0"/>
              <a:t>13</a:t>
            </a:fld>
            <a:endParaRPr lang="en-US"/>
          </a:p>
        </p:txBody>
      </p:sp>
      <p:sp>
        <p:nvSpPr>
          <p:cNvPr id="5" name="Title 4"/>
          <p:cNvSpPr>
            <a:spLocks noGrp="1"/>
          </p:cNvSpPr>
          <p:nvPr>
            <p:ph type="title"/>
          </p:nvPr>
        </p:nvSpPr>
        <p:spPr/>
        <p:txBody>
          <a:bodyPr>
            <a:normAutofit fontScale="90000"/>
          </a:bodyPr>
          <a:lstStyle/>
          <a:p>
            <a:pPr algn="ctr"/>
            <a:r>
              <a:rPr lang="en-US" sz="3200" dirty="0" smtClean="0">
                <a:solidFill>
                  <a:srgbClr val="464646"/>
                </a:solidFill>
              </a:rPr>
              <a:t/>
            </a:r>
            <a:br>
              <a:rPr lang="en-US" sz="3200" dirty="0" smtClean="0">
                <a:solidFill>
                  <a:srgbClr val="464646"/>
                </a:solidFill>
              </a:rPr>
            </a:br>
            <a:r>
              <a:rPr lang="en-US" sz="3200" dirty="0" smtClean="0">
                <a:solidFill>
                  <a:srgbClr val="464646"/>
                </a:solidFill>
              </a:rPr>
              <a:t>VY </a:t>
            </a:r>
            <a:r>
              <a:rPr lang="en-US" sz="3200" dirty="0">
                <a:solidFill>
                  <a:srgbClr val="464646"/>
                </a:solidFill>
              </a:rPr>
              <a:t>Decommissioning Update (Cont’d)</a:t>
            </a:r>
            <a:br>
              <a:rPr lang="en-US" sz="3200" dirty="0">
                <a:solidFill>
                  <a:srgbClr val="464646"/>
                </a:solidFill>
              </a:rPr>
            </a:br>
            <a:r>
              <a:rPr lang="en-US" sz="1600" i="1" dirty="0">
                <a:solidFill>
                  <a:srgbClr val="464646"/>
                </a:solidFill>
              </a:rPr>
              <a:t>The focus of Entergy Vermont Yankee (VY) and its Employees </a:t>
            </a:r>
            <a:r>
              <a:rPr lang="en-US" sz="1600" i="1" dirty="0" smtClean="0">
                <a:solidFill>
                  <a:srgbClr val="464646"/>
                </a:solidFill>
              </a:rPr>
              <a:t/>
            </a:r>
            <a:br>
              <a:rPr lang="en-US" sz="1600" i="1" dirty="0" smtClean="0">
                <a:solidFill>
                  <a:srgbClr val="464646"/>
                </a:solidFill>
              </a:rPr>
            </a:br>
            <a:r>
              <a:rPr lang="en-US" sz="1600" i="1" dirty="0" smtClean="0">
                <a:solidFill>
                  <a:srgbClr val="464646"/>
                </a:solidFill>
              </a:rPr>
              <a:t>continues </a:t>
            </a:r>
            <a:r>
              <a:rPr lang="en-US" sz="1600" i="1" dirty="0">
                <a:solidFill>
                  <a:srgbClr val="464646"/>
                </a:solidFill>
              </a:rPr>
              <a:t>to </a:t>
            </a:r>
            <a:r>
              <a:rPr lang="en-US" sz="1600" i="1" dirty="0" smtClean="0">
                <a:solidFill>
                  <a:srgbClr val="464646"/>
                </a:solidFill>
              </a:rPr>
              <a:t>be </a:t>
            </a:r>
            <a:r>
              <a:rPr lang="en-US" sz="1600" i="1" dirty="0">
                <a:solidFill>
                  <a:srgbClr val="464646"/>
                </a:solidFill>
              </a:rPr>
              <a:t>our ongoing commitment to Safety.</a:t>
            </a:r>
            <a:br>
              <a:rPr lang="en-US" sz="1600" i="1" dirty="0">
                <a:solidFill>
                  <a:srgbClr val="464646"/>
                </a:solidFill>
              </a:rPr>
            </a:br>
            <a:endParaRPr lang="en-US" dirty="0"/>
          </a:p>
        </p:txBody>
      </p:sp>
    </p:spTree>
    <p:extLst>
      <p:ext uri="{BB962C8B-B14F-4D97-AF65-F5344CB8AC3E}">
        <p14:creationId xmlns:p14="http://schemas.microsoft.com/office/powerpoint/2010/main" val="16722079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solidFill>
                  <a:srgbClr val="FF0000"/>
                </a:solidFill>
                <a:latin typeface="Arial" panose="020B0604020202020204" pitchFamily="34" charset="0"/>
                <a:cs typeface="Arial" panose="020B0604020202020204" pitchFamily="34" charset="0"/>
              </a:rPr>
              <a:t>Vermont State Agency </a:t>
            </a:r>
            <a:r>
              <a:rPr lang="en-US" sz="2800" dirty="0" smtClean="0">
                <a:solidFill>
                  <a:srgbClr val="FF0000"/>
                </a:solidFill>
                <a:latin typeface="Arial" panose="020B0604020202020204" pitchFamily="34" charset="0"/>
                <a:cs typeface="Arial" panose="020B0604020202020204" pitchFamily="34" charset="0"/>
              </a:rPr>
              <a:t>Interactions</a:t>
            </a:r>
          </a:p>
          <a:p>
            <a:endParaRPr lang="en-US" sz="800" dirty="0">
              <a:latin typeface="Arial" panose="020B0604020202020204" pitchFamily="34" charset="0"/>
              <a:cs typeface="Arial" panose="020B0604020202020204" pitchFamily="34" charset="0"/>
            </a:endParaRPr>
          </a:p>
          <a:p>
            <a:pPr marL="914400" lvl="3" indent="0">
              <a:buClr>
                <a:srgbClr val="2DA2BF"/>
              </a:buClr>
              <a:buNone/>
            </a:pPr>
            <a:endParaRPr lang="en-US" sz="800" dirty="0">
              <a:solidFill>
                <a:prstClr val="black"/>
              </a:solidFill>
              <a:latin typeface="Arial" panose="020B0604020202020204" pitchFamily="34" charset="0"/>
              <a:cs typeface="Arial" panose="020B0604020202020204" pitchFamily="34" charset="0"/>
            </a:endParaRPr>
          </a:p>
          <a:p>
            <a:pPr lvl="1">
              <a:buClr>
                <a:srgbClr val="2DA2BF"/>
              </a:buClr>
            </a:pPr>
            <a:r>
              <a:rPr lang="en-US" sz="2000" b="1" u="sng" dirty="0">
                <a:solidFill>
                  <a:prstClr val="black"/>
                </a:solidFill>
                <a:latin typeface="Arial" panose="020B0604020202020204" pitchFamily="34" charset="0"/>
                <a:cs typeface="Arial" panose="020B0604020202020204" pitchFamily="34" charset="0"/>
              </a:rPr>
              <a:t>Public Service Board (PSB)</a:t>
            </a:r>
            <a:endParaRPr lang="en-US" sz="2000" b="1" dirty="0">
              <a:solidFill>
                <a:prstClr val="black"/>
              </a:solidFill>
              <a:latin typeface="Arial" panose="020B0604020202020204" pitchFamily="34" charset="0"/>
              <a:cs typeface="Arial" panose="020B0604020202020204" pitchFamily="34" charset="0"/>
            </a:endParaRPr>
          </a:p>
          <a:p>
            <a:pPr lvl="2">
              <a:buClr>
                <a:srgbClr val="2DA2BF"/>
              </a:buClr>
            </a:pPr>
            <a:r>
              <a:rPr lang="en-US" sz="1800" dirty="0" smtClean="0">
                <a:solidFill>
                  <a:prstClr val="black"/>
                </a:solidFill>
                <a:latin typeface="Arial" panose="020B0604020202020204" pitchFamily="34" charset="0"/>
                <a:cs typeface="Arial" panose="020B0604020202020204" pitchFamily="34" charset="0"/>
              </a:rPr>
              <a:t>Status </a:t>
            </a:r>
            <a:r>
              <a:rPr lang="en-US" sz="1800" dirty="0">
                <a:solidFill>
                  <a:prstClr val="black"/>
                </a:solidFill>
                <a:latin typeface="Arial" panose="020B0604020202020204" pitchFamily="34" charset="0"/>
                <a:cs typeface="Arial" panose="020B0604020202020204" pitchFamily="34" charset="0"/>
              </a:rPr>
              <a:t>Conference </a:t>
            </a:r>
            <a:r>
              <a:rPr lang="en-US" sz="1800" dirty="0" smtClean="0">
                <a:solidFill>
                  <a:prstClr val="black"/>
                </a:solidFill>
                <a:latin typeface="Arial" panose="020B0604020202020204" pitchFamily="34" charset="0"/>
                <a:cs typeface="Arial" panose="020B0604020202020204" pitchFamily="34" charset="0"/>
              </a:rPr>
              <a:t>held </a:t>
            </a:r>
            <a:r>
              <a:rPr lang="en-US" sz="1800" dirty="0">
                <a:solidFill>
                  <a:prstClr val="black"/>
                </a:solidFill>
                <a:latin typeface="Arial" panose="020B0604020202020204" pitchFamily="34" charset="0"/>
                <a:cs typeface="Arial" panose="020B0604020202020204" pitchFamily="34" charset="0"/>
              </a:rPr>
              <a:t>before the PSB on April 29, 2015 to discuss </a:t>
            </a:r>
            <a:r>
              <a:rPr lang="en-US" sz="1800" dirty="0" smtClean="0">
                <a:solidFill>
                  <a:prstClr val="black"/>
                </a:solidFill>
                <a:latin typeface="Arial" panose="020B0604020202020204" pitchFamily="34" charset="0"/>
                <a:cs typeface="Arial" panose="020B0604020202020204" pitchFamily="34" charset="0"/>
              </a:rPr>
              <a:t>Docket </a:t>
            </a:r>
            <a:r>
              <a:rPr lang="en-US" sz="1800" dirty="0">
                <a:solidFill>
                  <a:prstClr val="black"/>
                </a:solidFill>
                <a:latin typeface="Arial" panose="020B0604020202020204" pitchFamily="34" charset="0"/>
                <a:cs typeface="Arial" panose="020B0604020202020204" pitchFamily="34" charset="0"/>
              </a:rPr>
              <a:t>No. 8300 seeking a Certificate of Public Good (CPG)  authorizing the construction of a 2</a:t>
            </a:r>
            <a:r>
              <a:rPr lang="en-US" sz="1800" baseline="30000" dirty="0">
                <a:solidFill>
                  <a:prstClr val="black"/>
                </a:solidFill>
                <a:latin typeface="Arial" panose="020B0604020202020204" pitchFamily="34" charset="0"/>
                <a:cs typeface="Arial" panose="020B0604020202020204" pitchFamily="34" charset="0"/>
              </a:rPr>
              <a:t>nd</a:t>
            </a:r>
            <a:r>
              <a:rPr lang="en-US" sz="1800" dirty="0">
                <a:solidFill>
                  <a:prstClr val="black"/>
                </a:solidFill>
                <a:latin typeface="Arial" panose="020B0604020202020204" pitchFamily="34" charset="0"/>
                <a:cs typeface="Arial" panose="020B0604020202020204" pitchFamily="34" charset="0"/>
              </a:rPr>
              <a:t> ISFSI pad and related improvements including </a:t>
            </a:r>
            <a:r>
              <a:rPr lang="en-US" sz="1800" dirty="0" smtClean="0">
                <a:solidFill>
                  <a:prstClr val="black"/>
                </a:solidFill>
                <a:latin typeface="Arial" panose="020B0604020202020204" pitchFamily="34" charset="0"/>
                <a:cs typeface="Arial" panose="020B0604020202020204" pitchFamily="34" charset="0"/>
              </a:rPr>
              <a:t>installation of </a:t>
            </a:r>
            <a:r>
              <a:rPr lang="en-US" sz="1800" dirty="0">
                <a:solidFill>
                  <a:prstClr val="black"/>
                </a:solidFill>
                <a:latin typeface="Arial" panose="020B0604020202020204" pitchFamily="34" charset="0"/>
                <a:cs typeface="Arial" panose="020B0604020202020204" pitchFamily="34" charset="0"/>
              </a:rPr>
              <a:t>a new 200 kW diesel generator.</a:t>
            </a:r>
          </a:p>
          <a:p>
            <a:pPr lvl="2">
              <a:buClr>
                <a:srgbClr val="2DA2BF"/>
              </a:buClr>
            </a:pPr>
            <a:r>
              <a:rPr lang="en-US" sz="1800" dirty="0" smtClean="0">
                <a:solidFill>
                  <a:prstClr val="black"/>
                </a:solidFill>
                <a:latin typeface="Arial" panose="020B0604020202020204" pitchFamily="34" charset="0"/>
                <a:cs typeface="Arial" panose="020B0604020202020204" pitchFamily="34" charset="0"/>
              </a:rPr>
              <a:t>PSB </a:t>
            </a:r>
            <a:r>
              <a:rPr lang="en-US" sz="1800" dirty="0">
                <a:solidFill>
                  <a:prstClr val="black"/>
                </a:solidFill>
                <a:latin typeface="Arial" panose="020B0604020202020204" pitchFamily="34" charset="0"/>
                <a:cs typeface="Arial" panose="020B0604020202020204" pitchFamily="34" charset="0"/>
              </a:rPr>
              <a:t>issued a Scheduling Order on May 6, 2015.</a:t>
            </a:r>
          </a:p>
          <a:p>
            <a:pPr lvl="2">
              <a:buClr>
                <a:srgbClr val="2DA2BF"/>
              </a:buClr>
            </a:pPr>
            <a:r>
              <a:rPr lang="en-US" sz="1800" dirty="0">
                <a:solidFill>
                  <a:prstClr val="black"/>
                </a:solidFill>
                <a:latin typeface="Arial" panose="020B0604020202020204" pitchFamily="34" charset="0"/>
                <a:cs typeface="Arial" panose="020B0604020202020204" pitchFamily="34" charset="0"/>
              </a:rPr>
              <a:t>Public Hearing </a:t>
            </a:r>
            <a:r>
              <a:rPr lang="en-US" sz="1800" dirty="0" smtClean="0">
                <a:solidFill>
                  <a:prstClr val="black"/>
                </a:solidFill>
                <a:latin typeface="Arial" panose="020B0604020202020204" pitchFamily="34" charset="0"/>
                <a:cs typeface="Arial" panose="020B0604020202020204" pitchFamily="34" charset="0"/>
              </a:rPr>
              <a:t>was conducted </a:t>
            </a:r>
            <a:r>
              <a:rPr lang="en-US" sz="1800" dirty="0">
                <a:solidFill>
                  <a:prstClr val="black"/>
                </a:solidFill>
                <a:latin typeface="Arial" panose="020B0604020202020204" pitchFamily="34" charset="0"/>
                <a:cs typeface="Arial" panose="020B0604020202020204" pitchFamily="34" charset="0"/>
              </a:rPr>
              <a:t>on June 4, 2015</a:t>
            </a:r>
            <a:r>
              <a:rPr lang="en-US" sz="1800" dirty="0" smtClean="0">
                <a:solidFill>
                  <a:prstClr val="black"/>
                </a:solidFill>
                <a:latin typeface="Arial" panose="020B0604020202020204" pitchFamily="34" charset="0"/>
                <a:cs typeface="Arial" panose="020B0604020202020204" pitchFamily="34" charset="0"/>
              </a:rPr>
              <a:t>.</a:t>
            </a:r>
          </a:p>
          <a:p>
            <a:pPr lvl="2">
              <a:buClr>
                <a:srgbClr val="2DA2BF"/>
              </a:buClr>
            </a:pPr>
            <a:r>
              <a:rPr lang="en-US" sz="1800" dirty="0" smtClean="0">
                <a:solidFill>
                  <a:prstClr val="black"/>
                </a:solidFill>
                <a:latin typeface="Arial" panose="020B0604020202020204" pitchFamily="34" charset="0"/>
                <a:cs typeface="Arial" panose="020B0604020202020204" pitchFamily="34" charset="0"/>
              </a:rPr>
              <a:t>Intervention was granted to NEC, WRC and the Town of Vernon.</a:t>
            </a:r>
          </a:p>
          <a:p>
            <a:pPr lvl="2">
              <a:buClr>
                <a:srgbClr val="2DA2BF"/>
              </a:buClr>
            </a:pPr>
            <a:r>
              <a:rPr lang="en-US" sz="1800" dirty="0" smtClean="0">
                <a:solidFill>
                  <a:prstClr val="black"/>
                </a:solidFill>
                <a:latin typeface="Arial" panose="020B0604020202020204" pitchFamily="34" charset="0"/>
                <a:cs typeface="Arial" panose="020B0604020202020204" pitchFamily="34" charset="0"/>
              </a:rPr>
              <a:t>Approval expected in May of 2016.</a:t>
            </a:r>
            <a:endParaRPr lang="en-US" sz="1800" dirty="0">
              <a:solidFill>
                <a:prstClr val="black"/>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2"/>
          </p:nvPr>
        </p:nvSpPr>
        <p:spPr/>
        <p:txBody>
          <a:bodyPr/>
          <a:lstStyle/>
          <a:p>
            <a:fld id="{9CF2147F-6F6C-4333-9E01-218A7A654D13}" type="slidenum">
              <a:rPr lang="en-US" smtClean="0"/>
              <a:t>14</a:t>
            </a:fld>
            <a:endParaRPr lang="en-US"/>
          </a:p>
        </p:txBody>
      </p:sp>
      <p:sp>
        <p:nvSpPr>
          <p:cNvPr id="5" name="Title 4"/>
          <p:cNvSpPr>
            <a:spLocks noGrp="1"/>
          </p:cNvSpPr>
          <p:nvPr>
            <p:ph type="title"/>
          </p:nvPr>
        </p:nvSpPr>
        <p:spPr/>
        <p:txBody>
          <a:bodyPr>
            <a:normAutofit fontScale="90000"/>
          </a:bodyPr>
          <a:lstStyle/>
          <a:p>
            <a:pPr algn="ctr"/>
            <a:r>
              <a:rPr lang="en-US" sz="3200" dirty="0" smtClean="0">
                <a:solidFill>
                  <a:srgbClr val="464646"/>
                </a:solidFill>
              </a:rPr>
              <a:t/>
            </a:r>
            <a:br>
              <a:rPr lang="en-US" sz="3200" dirty="0" smtClean="0">
                <a:solidFill>
                  <a:srgbClr val="464646"/>
                </a:solidFill>
              </a:rPr>
            </a:br>
            <a:r>
              <a:rPr lang="en-US" sz="3200" dirty="0" smtClean="0">
                <a:solidFill>
                  <a:srgbClr val="464646"/>
                </a:solidFill>
              </a:rPr>
              <a:t>VY </a:t>
            </a:r>
            <a:r>
              <a:rPr lang="en-US" sz="3200" dirty="0">
                <a:solidFill>
                  <a:srgbClr val="464646"/>
                </a:solidFill>
              </a:rPr>
              <a:t>Decommissioning Update (Cont’d)</a:t>
            </a:r>
            <a:br>
              <a:rPr lang="en-US" sz="3200" dirty="0">
                <a:solidFill>
                  <a:srgbClr val="464646"/>
                </a:solidFill>
              </a:rPr>
            </a:br>
            <a:r>
              <a:rPr lang="en-US" sz="1600" i="1" dirty="0">
                <a:solidFill>
                  <a:srgbClr val="464646"/>
                </a:solidFill>
              </a:rPr>
              <a:t>The focus of Entergy Vermont Yankee (VY) and its Employees continues to </a:t>
            </a:r>
            <a:br>
              <a:rPr lang="en-US" sz="1600" i="1" dirty="0">
                <a:solidFill>
                  <a:srgbClr val="464646"/>
                </a:solidFill>
              </a:rPr>
            </a:br>
            <a:r>
              <a:rPr lang="en-US" sz="1600" i="1" dirty="0">
                <a:solidFill>
                  <a:srgbClr val="464646"/>
                </a:solidFill>
              </a:rPr>
              <a:t>be our ongoing commitment to Safety.</a:t>
            </a:r>
            <a:br>
              <a:rPr lang="en-US" sz="1600" i="1" dirty="0">
                <a:solidFill>
                  <a:srgbClr val="464646"/>
                </a:solidFill>
              </a:rPr>
            </a:br>
            <a:endParaRPr lang="en-US" dirty="0"/>
          </a:p>
        </p:txBody>
      </p:sp>
    </p:spTree>
    <p:extLst>
      <p:ext uri="{BB962C8B-B14F-4D97-AF65-F5344CB8AC3E}">
        <p14:creationId xmlns:p14="http://schemas.microsoft.com/office/powerpoint/2010/main" val="40861867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66018"/>
            <a:ext cx="8229600" cy="4525963"/>
          </a:xfrm>
        </p:spPr>
        <p:txBody>
          <a:bodyPr>
            <a:normAutofit lnSpcReduction="10000"/>
          </a:bodyPr>
          <a:lstStyle/>
          <a:p>
            <a:pPr lvl="0">
              <a:buClr>
                <a:srgbClr val="2DA2BF"/>
              </a:buClr>
            </a:pPr>
            <a:r>
              <a:rPr lang="en-US" sz="2400" dirty="0" smtClean="0">
                <a:solidFill>
                  <a:prstClr val="black"/>
                </a:solidFill>
              </a:rPr>
              <a:t>Nuclear Decommissioning Citizens Advisory Panel (NDCAP)</a:t>
            </a:r>
          </a:p>
          <a:p>
            <a:pPr lvl="0">
              <a:buClr>
                <a:srgbClr val="2DA2BF"/>
              </a:buClr>
            </a:pPr>
            <a:r>
              <a:rPr lang="en-US" sz="2400" dirty="0" smtClean="0">
                <a:solidFill>
                  <a:prstClr val="black"/>
                </a:solidFill>
              </a:rPr>
              <a:t>Stakeholder Outreach: Speaking Engagements, Community Involvement, and Facility Tours</a:t>
            </a:r>
          </a:p>
          <a:p>
            <a:pPr lvl="0">
              <a:buClr>
                <a:srgbClr val="2DA2BF"/>
              </a:buClr>
            </a:pPr>
            <a:r>
              <a:rPr lang="en-US" sz="2400" dirty="0" smtClean="0">
                <a:solidFill>
                  <a:prstClr val="black"/>
                </a:solidFill>
              </a:rPr>
              <a:t>SAFSTOR </a:t>
            </a:r>
            <a:r>
              <a:rPr lang="en-US" sz="2400" dirty="0">
                <a:solidFill>
                  <a:prstClr val="black"/>
                </a:solidFill>
              </a:rPr>
              <a:t>Matters – Monthly Cable TV </a:t>
            </a:r>
            <a:r>
              <a:rPr lang="en-US" sz="2400" dirty="0" smtClean="0">
                <a:solidFill>
                  <a:prstClr val="black"/>
                </a:solidFill>
              </a:rPr>
              <a:t>Show</a:t>
            </a:r>
          </a:p>
          <a:p>
            <a:pPr marL="109728" lvl="0" indent="0">
              <a:buClr>
                <a:srgbClr val="2DA2BF"/>
              </a:buClr>
              <a:buNone/>
            </a:pPr>
            <a:endParaRPr lang="en-US" sz="2400" dirty="0" smtClean="0">
              <a:solidFill>
                <a:prstClr val="black"/>
              </a:solidFill>
            </a:endParaRPr>
          </a:p>
          <a:p>
            <a:pPr marL="109728" lvl="0" indent="0">
              <a:buClr>
                <a:srgbClr val="2DA2BF"/>
              </a:buClr>
              <a:buNone/>
            </a:pPr>
            <a:endParaRPr lang="en-US" sz="2400" dirty="0" smtClean="0">
              <a:solidFill>
                <a:prstClr val="black"/>
              </a:solidFill>
            </a:endParaRPr>
          </a:p>
          <a:p>
            <a:pPr lvl="0">
              <a:buClr>
                <a:srgbClr val="2DA2BF"/>
              </a:buClr>
            </a:pPr>
            <a:endParaRPr lang="en-US" sz="2400" dirty="0">
              <a:solidFill>
                <a:prstClr val="black"/>
              </a:solidFill>
            </a:endParaRPr>
          </a:p>
          <a:p>
            <a:pPr marL="109728" lvl="0" indent="0">
              <a:buClr>
                <a:srgbClr val="2DA2BF"/>
              </a:buClr>
              <a:buNone/>
            </a:pPr>
            <a:endParaRPr lang="en-US" sz="2400" dirty="0" smtClean="0">
              <a:solidFill>
                <a:prstClr val="black"/>
              </a:solidFill>
            </a:endParaRPr>
          </a:p>
          <a:p>
            <a:pPr marL="109728" lvl="0" indent="0">
              <a:buClr>
                <a:srgbClr val="2DA2BF"/>
              </a:buClr>
              <a:buNone/>
            </a:pPr>
            <a:endParaRPr lang="en-US" sz="2400" dirty="0">
              <a:solidFill>
                <a:prstClr val="black"/>
              </a:solidFill>
            </a:endParaRPr>
          </a:p>
          <a:p>
            <a:pPr lvl="0">
              <a:buClr>
                <a:srgbClr val="2DA2BF"/>
              </a:buClr>
            </a:pPr>
            <a:r>
              <a:rPr lang="en-US" sz="2400" dirty="0" smtClean="0">
                <a:solidFill>
                  <a:prstClr val="black"/>
                </a:solidFill>
              </a:rPr>
              <a:t>Vermont </a:t>
            </a:r>
            <a:r>
              <a:rPr lang="en-US" sz="2400" dirty="0">
                <a:solidFill>
                  <a:prstClr val="black"/>
                </a:solidFill>
              </a:rPr>
              <a:t>Yankee </a:t>
            </a:r>
            <a:r>
              <a:rPr lang="en-US" sz="2400" dirty="0" smtClean="0">
                <a:solidFill>
                  <a:prstClr val="black"/>
                </a:solidFill>
              </a:rPr>
              <a:t>Decommissioning website:</a:t>
            </a:r>
            <a:br>
              <a:rPr lang="en-US" sz="2400" dirty="0" smtClean="0">
                <a:solidFill>
                  <a:prstClr val="black"/>
                </a:solidFill>
              </a:rPr>
            </a:br>
            <a:r>
              <a:rPr lang="en-US" sz="2400" dirty="0" smtClean="0">
                <a:solidFill>
                  <a:prstClr val="black"/>
                </a:solidFill>
              </a:rPr>
              <a:t>            </a:t>
            </a:r>
            <a:r>
              <a:rPr lang="en-US" sz="2400" dirty="0" smtClean="0">
                <a:solidFill>
                  <a:prstClr val="black"/>
                </a:solidFill>
                <a:hlinkClick r:id="rId2"/>
              </a:rPr>
              <a:t>www.vydecommissioning.com</a:t>
            </a:r>
            <a:endParaRPr lang="en-US" sz="2400" dirty="0" smtClean="0">
              <a:solidFill>
                <a:prstClr val="black"/>
              </a:solidFill>
            </a:endParaRPr>
          </a:p>
        </p:txBody>
      </p:sp>
      <p:sp>
        <p:nvSpPr>
          <p:cNvPr id="4" name="Slide Number Placeholder 3"/>
          <p:cNvSpPr>
            <a:spLocks noGrp="1"/>
          </p:cNvSpPr>
          <p:nvPr>
            <p:ph type="sldNum" sz="quarter" idx="12"/>
          </p:nvPr>
        </p:nvSpPr>
        <p:spPr/>
        <p:txBody>
          <a:bodyPr/>
          <a:lstStyle/>
          <a:p>
            <a:fld id="{9CF2147F-6F6C-4333-9E01-218A7A654D13}" type="slidenum">
              <a:rPr lang="en-US" smtClean="0">
                <a:solidFill>
                  <a:prstClr val="black"/>
                </a:solidFill>
              </a:rPr>
              <a:pPr/>
              <a:t>15</a:t>
            </a:fld>
            <a:endParaRPr lang="en-US">
              <a:solidFill>
                <a:prstClr val="black"/>
              </a:solidFill>
            </a:endParaRPr>
          </a:p>
        </p:txBody>
      </p:sp>
      <p:sp>
        <p:nvSpPr>
          <p:cNvPr id="5" name="Title 4"/>
          <p:cNvSpPr>
            <a:spLocks noGrp="1"/>
          </p:cNvSpPr>
          <p:nvPr>
            <p:ph type="title"/>
          </p:nvPr>
        </p:nvSpPr>
        <p:spPr>
          <a:xfrm>
            <a:off x="457200" y="274638"/>
            <a:ext cx="8229600" cy="944562"/>
          </a:xfrm>
        </p:spPr>
        <p:txBody>
          <a:bodyPr>
            <a:noAutofit/>
          </a:bodyPr>
          <a:lstStyle/>
          <a:p>
            <a:pPr algn="ctr"/>
            <a:r>
              <a:rPr lang="en-US" sz="3200" b="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Open Communication</a:t>
            </a:r>
            <a:r>
              <a:rPr lang="en-US" sz="3200" b="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Transparency</a:t>
            </a:r>
            <a:endParaRPr lang="en-US" sz="3200" b="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4147" y="5950417"/>
            <a:ext cx="2067059" cy="67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0" y="3048000"/>
            <a:ext cx="3200400" cy="1794027"/>
          </a:xfrm>
          <a:prstGeom prst="rect">
            <a:avLst/>
          </a:prstGeom>
        </p:spPr>
      </p:pic>
    </p:spTree>
    <p:extLst>
      <p:ext uri="{BB962C8B-B14F-4D97-AF65-F5344CB8AC3E}">
        <p14:creationId xmlns:p14="http://schemas.microsoft.com/office/powerpoint/2010/main" val="20320010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F2147F-6F6C-4333-9E01-218A7A654D13}" type="slidenum">
              <a:rPr lang="en-US" smtClean="0"/>
              <a:t>16</a:t>
            </a:fld>
            <a:endParaRPr lang="en-US"/>
          </a:p>
        </p:txBody>
      </p:sp>
      <p:sp>
        <p:nvSpPr>
          <p:cNvPr id="5" name="Title 4"/>
          <p:cNvSpPr>
            <a:spLocks noGrp="1"/>
          </p:cNvSpPr>
          <p:nvPr>
            <p:ph type="title"/>
          </p:nvPr>
        </p:nvSpPr>
        <p:spPr/>
        <p:txBody>
          <a:bodyPr/>
          <a:lstStyle/>
          <a:p>
            <a:r>
              <a:rPr lang="en-US" dirty="0" smtClean="0"/>
              <a:t>Questions?</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6804" y="1600200"/>
            <a:ext cx="5784672" cy="189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05000" y="3810000"/>
            <a:ext cx="6057900" cy="2369880"/>
          </a:xfrm>
          <a:prstGeom prst="rect">
            <a:avLst/>
          </a:prstGeom>
          <a:noFill/>
        </p:spPr>
        <p:txBody>
          <a:bodyPr wrap="square" rtlCol="0">
            <a:spAutoFit/>
          </a:bodyPr>
          <a:lstStyle/>
          <a:p>
            <a:r>
              <a:rPr lang="en-US" sz="2000" dirty="0"/>
              <a:t>Joseph R. Lynch</a:t>
            </a:r>
            <a:br>
              <a:rPr lang="en-US" sz="2000" dirty="0"/>
            </a:br>
            <a:r>
              <a:rPr lang="en-US" sz="2000" dirty="0"/>
              <a:t>Manager, Government Affairs</a:t>
            </a:r>
            <a:br>
              <a:rPr lang="en-US" sz="2000" dirty="0"/>
            </a:br>
            <a:r>
              <a:rPr lang="en-US" sz="2000" dirty="0"/>
              <a:t>Entergy Nuclear Vermont Yankee, LLC (ENVY</a:t>
            </a:r>
            <a:r>
              <a:rPr lang="en-US" sz="2000" dirty="0" smtClean="0"/>
              <a:t>)</a:t>
            </a:r>
          </a:p>
          <a:p>
            <a:pPr>
              <a:spcBef>
                <a:spcPts val="1200"/>
              </a:spcBef>
            </a:pPr>
            <a:r>
              <a:rPr lang="en-US" sz="2000" dirty="0" smtClean="0"/>
              <a:t>Work: (802</a:t>
            </a:r>
            <a:r>
              <a:rPr lang="en-US" sz="2000" dirty="0"/>
              <a:t>)-258-4107 </a:t>
            </a:r>
          </a:p>
          <a:p>
            <a:r>
              <a:rPr lang="en-US" sz="2000" dirty="0" smtClean="0"/>
              <a:t>Cell: (508</a:t>
            </a:r>
            <a:r>
              <a:rPr lang="en-US" sz="2000" dirty="0"/>
              <a:t>)-728-1421 </a:t>
            </a:r>
            <a:br>
              <a:rPr lang="en-US" sz="2000" dirty="0"/>
            </a:br>
            <a:r>
              <a:rPr lang="en-US" sz="2000" dirty="0" smtClean="0"/>
              <a:t>Email: </a:t>
            </a:r>
            <a:r>
              <a:rPr lang="en-US" sz="2000" dirty="0" smtClean="0">
                <a:hlinkClick r:id="rId3"/>
              </a:rPr>
              <a:t>jlynch4@entergy.com</a:t>
            </a:r>
            <a:r>
              <a:rPr lang="en-US" sz="2000" dirty="0" smtClean="0"/>
              <a:t> </a:t>
            </a:r>
            <a:endParaRPr lang="en-US" sz="2000" dirty="0"/>
          </a:p>
          <a:p>
            <a:endParaRPr lang="en-US" dirty="0"/>
          </a:p>
        </p:txBody>
      </p:sp>
    </p:spTree>
    <p:extLst>
      <p:ext uri="{BB962C8B-B14F-4D97-AF65-F5344CB8AC3E}">
        <p14:creationId xmlns:p14="http://schemas.microsoft.com/office/powerpoint/2010/main" val="14775489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66800"/>
            <a:ext cx="7924800" cy="5029200"/>
          </a:xfrm>
        </p:spPr>
        <p:txBody>
          <a:bodyPr>
            <a:normAutofit fontScale="25000" lnSpcReduction="20000"/>
          </a:bodyPr>
          <a:lstStyle/>
          <a:p>
            <a:pPr lvl="0">
              <a:lnSpc>
                <a:spcPct val="120000"/>
              </a:lnSpc>
              <a:buClr>
                <a:srgbClr val="2DA2BF"/>
              </a:buClr>
            </a:pPr>
            <a:endParaRPr lang="en-US" sz="4500" dirty="0" smtClean="0">
              <a:solidFill>
                <a:prstClr val="black"/>
              </a:solidFill>
            </a:endParaRPr>
          </a:p>
          <a:p>
            <a:pPr lvl="0">
              <a:lnSpc>
                <a:spcPct val="120000"/>
              </a:lnSpc>
              <a:buClr>
                <a:srgbClr val="2DA2BF"/>
              </a:buClr>
            </a:pPr>
            <a:r>
              <a:rPr lang="en-US" sz="7200" dirty="0" smtClean="0">
                <a:solidFill>
                  <a:prstClr val="black"/>
                </a:solidFill>
              </a:rPr>
              <a:t>Vermont Yankee Nuclear Power Station (VYNPS) </a:t>
            </a:r>
            <a:r>
              <a:rPr lang="en-US" sz="7200" dirty="0">
                <a:solidFill>
                  <a:prstClr val="black"/>
                </a:solidFill>
              </a:rPr>
              <a:t>ceased power operations </a:t>
            </a:r>
            <a:r>
              <a:rPr lang="en-US" sz="7200" dirty="0" smtClean="0">
                <a:solidFill>
                  <a:prstClr val="black"/>
                </a:solidFill>
              </a:rPr>
              <a:t>on December 29, 2014 </a:t>
            </a:r>
            <a:r>
              <a:rPr lang="en-US" sz="7200" dirty="0">
                <a:solidFill>
                  <a:prstClr val="black"/>
                </a:solidFill>
              </a:rPr>
              <a:t>after 633 days of continuous power operation – a record for the VY site</a:t>
            </a:r>
            <a:r>
              <a:rPr lang="en-US" sz="7200" dirty="0" smtClean="0">
                <a:solidFill>
                  <a:prstClr val="black"/>
                </a:solidFill>
              </a:rPr>
              <a:t>.</a:t>
            </a:r>
          </a:p>
          <a:p>
            <a:pPr lvl="0">
              <a:lnSpc>
                <a:spcPct val="120000"/>
              </a:lnSpc>
              <a:buClr>
                <a:srgbClr val="2DA2BF"/>
              </a:buClr>
            </a:pPr>
            <a:endParaRPr lang="en-US" sz="5600" dirty="0">
              <a:solidFill>
                <a:prstClr val="black"/>
              </a:solidFill>
            </a:endParaRPr>
          </a:p>
          <a:p>
            <a:pPr lvl="0">
              <a:lnSpc>
                <a:spcPct val="120000"/>
              </a:lnSpc>
              <a:buClr>
                <a:srgbClr val="2DA2BF"/>
              </a:buClr>
            </a:pPr>
            <a:r>
              <a:rPr lang="en-US" sz="7200" dirty="0">
                <a:solidFill>
                  <a:prstClr val="black"/>
                </a:solidFill>
              </a:rPr>
              <a:t>On January 12, 2015, all nuclear fuel </a:t>
            </a:r>
            <a:r>
              <a:rPr lang="en-US" sz="7200" dirty="0" smtClean="0">
                <a:solidFill>
                  <a:prstClr val="black"/>
                </a:solidFill>
              </a:rPr>
              <a:t>was removed </a:t>
            </a:r>
            <a:r>
              <a:rPr lang="en-US" sz="7200" dirty="0">
                <a:solidFill>
                  <a:prstClr val="black"/>
                </a:solidFill>
              </a:rPr>
              <a:t>from </a:t>
            </a:r>
            <a:r>
              <a:rPr lang="en-US" sz="7200" dirty="0" smtClean="0">
                <a:solidFill>
                  <a:prstClr val="black"/>
                </a:solidFill>
              </a:rPr>
              <a:t>the reactor </a:t>
            </a:r>
            <a:r>
              <a:rPr lang="en-US" sz="7200" dirty="0">
                <a:solidFill>
                  <a:prstClr val="black"/>
                </a:solidFill>
              </a:rPr>
              <a:t>and placed in the Spent Fuel Pool (SFP</a:t>
            </a:r>
            <a:r>
              <a:rPr lang="en-US" sz="7200" dirty="0" smtClean="0">
                <a:solidFill>
                  <a:prstClr val="black"/>
                </a:solidFill>
              </a:rPr>
              <a:t>).</a:t>
            </a:r>
          </a:p>
          <a:p>
            <a:pPr lvl="0">
              <a:lnSpc>
                <a:spcPct val="120000"/>
              </a:lnSpc>
              <a:buClr>
                <a:srgbClr val="2DA2BF"/>
              </a:buClr>
            </a:pPr>
            <a:endParaRPr lang="en-US" sz="5600" dirty="0">
              <a:solidFill>
                <a:prstClr val="black"/>
              </a:solidFill>
            </a:endParaRPr>
          </a:p>
          <a:p>
            <a:pPr lvl="0">
              <a:lnSpc>
                <a:spcPct val="120000"/>
              </a:lnSpc>
              <a:buClr>
                <a:srgbClr val="2DA2BF"/>
              </a:buClr>
            </a:pPr>
            <a:r>
              <a:rPr lang="en-US" sz="7200" dirty="0" smtClean="0">
                <a:solidFill>
                  <a:prstClr val="black"/>
                </a:solidFill>
              </a:rPr>
              <a:t>On January 12, 2015, VYNPS </a:t>
            </a:r>
            <a:r>
              <a:rPr lang="en-US" sz="7200" dirty="0">
                <a:solidFill>
                  <a:prstClr val="black"/>
                </a:solidFill>
              </a:rPr>
              <a:t>certified to the </a:t>
            </a:r>
            <a:r>
              <a:rPr lang="en-US" sz="7200" dirty="0" smtClean="0">
                <a:solidFill>
                  <a:prstClr val="black"/>
                </a:solidFill>
              </a:rPr>
              <a:t>NRC that the reactor had permanently ceased operations and was permanently defueled.</a:t>
            </a:r>
          </a:p>
          <a:p>
            <a:pPr lvl="0">
              <a:lnSpc>
                <a:spcPct val="120000"/>
              </a:lnSpc>
              <a:buClr>
                <a:srgbClr val="2DA2BF"/>
              </a:buClr>
            </a:pPr>
            <a:endParaRPr lang="en-US" sz="5600" dirty="0">
              <a:solidFill>
                <a:prstClr val="black"/>
              </a:solidFill>
            </a:endParaRPr>
          </a:p>
          <a:p>
            <a:pPr lvl="0">
              <a:lnSpc>
                <a:spcPct val="120000"/>
              </a:lnSpc>
              <a:buClr>
                <a:srgbClr val="2DA2BF"/>
              </a:buClr>
            </a:pPr>
            <a:r>
              <a:rPr lang="en-US" sz="7200" dirty="0" smtClean="0">
                <a:solidFill>
                  <a:prstClr val="black"/>
                </a:solidFill>
              </a:rPr>
              <a:t>VYNPS continues to be overseen by the Nuclear Regulatory Commission’s (NRC) as part of its Decommissioning </a:t>
            </a:r>
            <a:r>
              <a:rPr lang="en-US" sz="7200" dirty="0">
                <a:solidFill>
                  <a:prstClr val="black"/>
                </a:solidFill>
              </a:rPr>
              <a:t>I</a:t>
            </a:r>
            <a:r>
              <a:rPr lang="en-US" sz="7200" dirty="0" smtClean="0">
                <a:solidFill>
                  <a:prstClr val="black"/>
                </a:solidFill>
              </a:rPr>
              <a:t>nspection Program.</a:t>
            </a:r>
          </a:p>
          <a:p>
            <a:pPr lvl="0">
              <a:lnSpc>
                <a:spcPct val="120000"/>
              </a:lnSpc>
              <a:buClr>
                <a:srgbClr val="2DA2BF"/>
              </a:buClr>
            </a:pPr>
            <a:endParaRPr lang="en-US" sz="5600" dirty="0" smtClean="0">
              <a:solidFill>
                <a:prstClr val="black"/>
              </a:solidFill>
            </a:endParaRPr>
          </a:p>
          <a:p>
            <a:pPr lvl="0">
              <a:lnSpc>
                <a:spcPct val="120000"/>
              </a:lnSpc>
              <a:buClr>
                <a:srgbClr val="2DA2BF"/>
              </a:buClr>
            </a:pPr>
            <a:r>
              <a:rPr lang="en-US" sz="7200" b="1" dirty="0" smtClean="0">
                <a:effectLst>
                  <a:outerShdw blurRad="38100" dist="38100" dir="2700000" algn="tl">
                    <a:srgbClr val="000000">
                      <a:alpha val="43137"/>
                    </a:srgbClr>
                  </a:outerShdw>
                </a:effectLst>
              </a:rPr>
              <a:t>The </a:t>
            </a:r>
            <a:r>
              <a:rPr lang="en-US" sz="7200" b="1" dirty="0">
                <a:effectLst>
                  <a:outerShdw blurRad="38100" dist="38100" dir="2700000" algn="tl">
                    <a:srgbClr val="000000">
                      <a:alpha val="43137"/>
                    </a:srgbClr>
                  </a:outerShdw>
                </a:effectLst>
              </a:rPr>
              <a:t>focus of </a:t>
            </a:r>
            <a:r>
              <a:rPr lang="en-US" sz="7200" b="1" dirty="0" smtClean="0">
                <a:effectLst>
                  <a:outerShdw blurRad="38100" dist="38100" dir="2700000" algn="tl">
                    <a:srgbClr val="000000">
                      <a:alpha val="43137"/>
                    </a:srgbClr>
                  </a:outerShdw>
                </a:effectLst>
              </a:rPr>
              <a:t>VYNPS </a:t>
            </a:r>
            <a:r>
              <a:rPr lang="en-US" sz="7200" b="1" dirty="0">
                <a:effectLst>
                  <a:outerShdw blurRad="38100" dist="38100" dir="2700000" algn="tl">
                    <a:srgbClr val="000000">
                      <a:alpha val="43137"/>
                    </a:srgbClr>
                  </a:outerShdw>
                </a:effectLst>
              </a:rPr>
              <a:t>and its employees continues to be </a:t>
            </a:r>
            <a:r>
              <a:rPr lang="en-US" sz="7200" b="1" dirty="0" smtClean="0">
                <a:effectLst>
                  <a:outerShdw blurRad="38100" dist="38100" dir="2700000" algn="tl">
                    <a:srgbClr val="000000">
                      <a:alpha val="43137"/>
                    </a:srgbClr>
                  </a:outerShdw>
                </a:effectLst>
              </a:rPr>
              <a:t>our ongoing </a:t>
            </a:r>
            <a:r>
              <a:rPr lang="en-US" sz="7200" b="1" dirty="0">
                <a:effectLst>
                  <a:outerShdw blurRad="38100" dist="38100" dir="2700000" algn="tl">
                    <a:srgbClr val="000000">
                      <a:alpha val="43137"/>
                    </a:srgbClr>
                  </a:outerShdw>
                </a:effectLst>
              </a:rPr>
              <a:t>commitment to safety</a:t>
            </a:r>
            <a:r>
              <a:rPr lang="en-US" sz="7200" b="1" dirty="0" smtClean="0">
                <a:effectLst>
                  <a:outerShdw blurRad="38100" dist="38100" dir="2700000" algn="tl">
                    <a:srgbClr val="000000">
                      <a:alpha val="43137"/>
                    </a:srgbClr>
                  </a:outerShdw>
                </a:effectLst>
              </a:rPr>
              <a:t>.</a:t>
            </a:r>
            <a:endParaRPr lang="en-US" sz="7200" b="1"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fld id="{9CF2147F-6F6C-4333-9E01-218A7A654D13}" type="slidenum">
              <a:rPr lang="en-US" smtClean="0">
                <a:solidFill>
                  <a:prstClr val="black"/>
                </a:solidFill>
              </a:rPr>
              <a:pPr/>
              <a:t>2</a:t>
            </a:fld>
            <a:endParaRPr lang="en-US" dirty="0">
              <a:solidFill>
                <a:prstClr val="black"/>
              </a:solidFill>
            </a:endParaRPr>
          </a:p>
        </p:txBody>
      </p:sp>
      <p:sp>
        <p:nvSpPr>
          <p:cNvPr id="2" name="Title 1"/>
          <p:cNvSpPr>
            <a:spLocks noGrp="1"/>
          </p:cNvSpPr>
          <p:nvPr>
            <p:ph type="title"/>
          </p:nvPr>
        </p:nvSpPr>
        <p:spPr>
          <a:xfrm>
            <a:off x="457200" y="304800"/>
            <a:ext cx="8229600" cy="914400"/>
          </a:xfrm>
        </p:spPr>
        <p:txBody>
          <a:bodyPr>
            <a:noAutofit/>
          </a:bodyPr>
          <a:lstStyle/>
          <a:p>
            <a:r>
              <a:rPr lang="en-US" sz="2800" dirty="0" smtClean="0">
                <a:solidFill>
                  <a:srgbClr val="464646"/>
                </a:solidFill>
              </a:rPr>
              <a:t>VY </a:t>
            </a:r>
            <a:r>
              <a:rPr lang="en-US" sz="2800" dirty="0">
                <a:solidFill>
                  <a:srgbClr val="464646"/>
                </a:solidFill>
              </a:rPr>
              <a:t>Current Plant </a:t>
            </a:r>
            <a:r>
              <a:rPr lang="en-US" sz="2800" dirty="0" smtClean="0">
                <a:solidFill>
                  <a:srgbClr val="464646"/>
                </a:solidFill>
              </a:rPr>
              <a:t>Status &amp; Milestones</a:t>
            </a:r>
            <a:endParaRPr lang="en-US" sz="2800" dirty="0"/>
          </a:p>
        </p:txBody>
      </p:sp>
    </p:spTree>
    <p:extLst>
      <p:ext uri="{BB962C8B-B14F-4D97-AF65-F5344CB8AC3E}">
        <p14:creationId xmlns:p14="http://schemas.microsoft.com/office/powerpoint/2010/main" val="36957661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Straight Connector 60"/>
          <p:cNvCxnSpPr/>
          <p:nvPr/>
        </p:nvCxnSpPr>
        <p:spPr>
          <a:xfrm>
            <a:off x="3143248" y="3273552"/>
            <a:ext cx="3308" cy="1097280"/>
          </a:xfrm>
          <a:prstGeom prst="line">
            <a:avLst/>
          </a:prstGeom>
          <a:ln w="25400">
            <a:gradFill>
              <a:gsLst>
                <a:gs pos="0">
                  <a:srgbClr val="FFC000"/>
                </a:gs>
                <a:gs pos="100000">
                  <a:schemeClr val="accent6"/>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8234022" y="3273552"/>
            <a:ext cx="16556" cy="2060448"/>
          </a:xfrm>
          <a:prstGeom prst="line">
            <a:avLst/>
          </a:prstGeom>
          <a:ln w="25400">
            <a:gradFill>
              <a:gsLst>
                <a:gs pos="0">
                  <a:srgbClr val="FFC000"/>
                </a:gs>
                <a:gs pos="100000">
                  <a:schemeClr val="accent6"/>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4359497" y="3252790"/>
            <a:ext cx="2608" cy="1572768"/>
          </a:xfrm>
          <a:prstGeom prst="line">
            <a:avLst/>
          </a:prstGeom>
          <a:ln w="25400">
            <a:gradFill>
              <a:gsLst>
                <a:gs pos="0">
                  <a:srgbClr val="FFC000"/>
                </a:gs>
                <a:gs pos="100000">
                  <a:schemeClr val="accent6"/>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Title 2"/>
          <p:cNvSpPr>
            <a:spLocks noGrp="1"/>
          </p:cNvSpPr>
          <p:nvPr>
            <p:ph type="title"/>
          </p:nvPr>
        </p:nvSpPr>
        <p:spPr/>
        <p:txBody>
          <a:bodyPr>
            <a:normAutofit fontScale="90000"/>
          </a:bodyPr>
          <a:lstStyle/>
          <a:p>
            <a:pPr>
              <a:defRPr/>
            </a:pPr>
            <a:r>
              <a:rPr lang="en-US" dirty="0" smtClean="0">
                <a:solidFill>
                  <a:srgbClr val="4BACC6">
                    <a:lumMod val="75000"/>
                  </a:srgbClr>
                </a:solidFill>
                <a:latin typeface="Arial" charset="0"/>
              </a:rPr>
              <a:t/>
            </a:r>
            <a:br>
              <a:rPr lang="en-US" dirty="0" smtClean="0">
                <a:solidFill>
                  <a:srgbClr val="4BACC6">
                    <a:lumMod val="75000"/>
                  </a:srgbClr>
                </a:solidFill>
                <a:latin typeface="Arial" charset="0"/>
              </a:rPr>
            </a:br>
            <a:r>
              <a:rPr lang="en-US" sz="3600" b="0" i="0" dirty="0" smtClean="0">
                <a:solidFill>
                  <a:prstClr val="black"/>
                </a:solidFill>
                <a:effectLst>
                  <a:outerShdw blurRad="38100" dist="38100" dir="2700000" algn="tl">
                    <a:srgbClr val="000000">
                      <a:alpha val="43137"/>
                    </a:srgbClr>
                  </a:outerShdw>
                </a:effectLst>
                <a:latin typeface="Arial" charset="0"/>
              </a:rPr>
              <a:t>Vermont Yankee Timeline</a:t>
            </a:r>
            <a:r>
              <a:rPr lang="en-US" dirty="0">
                <a:solidFill>
                  <a:srgbClr val="4BACC6">
                    <a:lumMod val="75000"/>
                  </a:srgbClr>
                </a:solidFill>
                <a:latin typeface="Arial" charset="0"/>
              </a:rPr>
              <a:t/>
            </a:r>
            <a:br>
              <a:rPr lang="en-US" dirty="0">
                <a:solidFill>
                  <a:srgbClr val="4BACC6">
                    <a:lumMod val="75000"/>
                  </a:srgbClr>
                </a:solidFill>
                <a:latin typeface="Arial" charset="0"/>
              </a:rPr>
            </a:br>
            <a:endParaRPr lang="en-US" dirty="0"/>
          </a:p>
        </p:txBody>
      </p:sp>
      <p:sp>
        <p:nvSpPr>
          <p:cNvPr id="8" name="Rectangle 135"/>
          <p:cNvSpPr>
            <a:spLocks noChangeArrowheads="1"/>
          </p:cNvSpPr>
          <p:nvPr/>
        </p:nvSpPr>
        <p:spPr bwMode="auto">
          <a:xfrm>
            <a:off x="990600" y="3565525"/>
            <a:ext cx="7696200" cy="320675"/>
          </a:xfrm>
          <a:prstGeom prst="rect">
            <a:avLst/>
          </a:prstGeom>
          <a:gradFill rotWithShape="1">
            <a:gsLst>
              <a:gs pos="0">
                <a:schemeClr val="accent1">
                  <a:lumMod val="10000"/>
                </a:schemeClr>
              </a:gs>
              <a:gs pos="100000">
                <a:schemeClr val="tx2">
                  <a:alpha val="0"/>
                </a:schemeClr>
              </a:gs>
            </a:gsLst>
            <a:lin ang="5400000" scaled="1"/>
          </a:gradFill>
          <a:ln w="9525">
            <a:noFill/>
            <a:miter lim="800000"/>
            <a:headEnd/>
            <a:tailEnd/>
          </a:ln>
        </p:spPr>
        <p:txBody>
          <a:bodyPr wrap="none" anchor="ctr"/>
          <a:lstStyle/>
          <a:p>
            <a:pPr>
              <a:defRPr/>
            </a:pPr>
            <a:endParaRPr lang="en-US" dirty="0">
              <a:latin typeface="Calibri" pitchFamily="-111" charset="0"/>
            </a:endParaRPr>
          </a:p>
        </p:txBody>
      </p:sp>
      <p:grpSp>
        <p:nvGrpSpPr>
          <p:cNvPr id="4103" name="Gruppe 107"/>
          <p:cNvGrpSpPr>
            <a:grpSpLocks/>
          </p:cNvGrpSpPr>
          <p:nvPr/>
        </p:nvGrpSpPr>
        <p:grpSpPr bwMode="auto">
          <a:xfrm>
            <a:off x="990600" y="3265488"/>
            <a:ext cx="7808913" cy="457200"/>
            <a:chOff x="282574" y="3461036"/>
            <a:chExt cx="8456253" cy="457200"/>
          </a:xfrm>
        </p:grpSpPr>
        <p:sp>
          <p:nvSpPr>
            <p:cNvPr id="10" name="Pentagon 104"/>
            <p:cNvSpPr>
              <a:spLocks noChangeArrowheads="1"/>
            </p:cNvSpPr>
            <p:nvPr/>
          </p:nvSpPr>
          <p:spPr bwMode="auto">
            <a:xfrm>
              <a:off x="7679861" y="3461036"/>
              <a:ext cx="1058966" cy="457200"/>
            </a:xfrm>
            <a:prstGeom prst="homePlate">
              <a:avLst>
                <a:gd name="adj" fmla="val 40317"/>
              </a:avLst>
            </a:prstGeom>
            <a:solidFill>
              <a:schemeClr val="accent1">
                <a:lumMod val="40000"/>
                <a:lumOff val="60000"/>
              </a:schemeClr>
            </a:solidFill>
            <a:ln w="19050">
              <a:solidFill>
                <a:schemeClr val="accent1">
                  <a:lumMod val="75000"/>
                </a:schemeClr>
              </a:solidFill>
              <a:round/>
              <a:headEnd/>
              <a:tailEnd/>
            </a:ln>
          </p:spPr>
          <p:txBody>
            <a:bodyPr anchor="ctr"/>
            <a:lstStyle/>
            <a:p>
              <a:pPr indent="-342900" algn="ctr">
                <a:buFont typeface="Calibri" pitchFamily="-111" charset="0"/>
                <a:buAutoNum type="arabicPeriod"/>
                <a:defRPr/>
              </a:pPr>
              <a:endParaRPr lang="en-US" noProof="1">
                <a:latin typeface="Calibri" pitchFamily="-111" charset="0"/>
              </a:endParaRPr>
            </a:p>
          </p:txBody>
        </p:sp>
        <p:grpSp>
          <p:nvGrpSpPr>
            <p:cNvPr id="4132" name="Gruppe 62"/>
            <p:cNvGrpSpPr>
              <a:grpSpLocks/>
            </p:cNvGrpSpPr>
            <p:nvPr/>
          </p:nvGrpSpPr>
          <p:grpSpPr bwMode="auto">
            <a:xfrm>
              <a:off x="282574" y="3461036"/>
              <a:ext cx="6364466" cy="457200"/>
              <a:chOff x="282574" y="3462341"/>
              <a:chExt cx="6364466" cy="457200"/>
            </a:xfrm>
          </p:grpSpPr>
          <p:grpSp>
            <p:nvGrpSpPr>
              <p:cNvPr id="4133" name="Gruppe 75"/>
              <p:cNvGrpSpPr>
                <a:grpSpLocks/>
              </p:cNvGrpSpPr>
              <p:nvPr/>
            </p:nvGrpSpPr>
            <p:grpSpPr bwMode="auto">
              <a:xfrm>
                <a:off x="282575" y="3462341"/>
                <a:ext cx="6364465" cy="457200"/>
                <a:chOff x="272143" y="2949958"/>
                <a:chExt cx="7691071" cy="457921"/>
              </a:xfrm>
            </p:grpSpPr>
            <p:sp>
              <p:nvSpPr>
                <p:cNvPr id="19" name="Rectangle 445"/>
                <p:cNvSpPr>
                  <a:spLocks noChangeArrowheads="1"/>
                </p:cNvSpPr>
                <p:nvPr/>
              </p:nvSpPr>
              <p:spPr bwMode="auto">
                <a:xfrm>
                  <a:off x="1553916" y="2949958"/>
                  <a:ext cx="1279696" cy="457921"/>
                </a:xfrm>
                <a:prstGeom prst="rect">
                  <a:avLst/>
                </a:prstGeom>
                <a:solidFill>
                  <a:schemeClr val="accent1">
                    <a:lumMod val="40000"/>
                    <a:lumOff val="60000"/>
                  </a:schemeClr>
                </a:solidFill>
                <a:ln w="19050">
                  <a:solidFill>
                    <a:schemeClr val="accent1">
                      <a:lumMod val="75000"/>
                    </a:schemeClr>
                  </a:solidFill>
                  <a:round/>
                  <a:headEnd/>
                  <a:tailEnd/>
                </a:ln>
              </p:spPr>
              <p:txBody>
                <a:bodyPr anchor="ctr"/>
                <a:lstStyle/>
                <a:p>
                  <a:pPr indent="-342900" algn="ctr">
                    <a:defRPr/>
                  </a:pPr>
                  <a:endParaRPr lang="en-US" noProof="1">
                    <a:latin typeface="Calibri" pitchFamily="-111" charset="0"/>
                  </a:endParaRPr>
                </a:p>
              </p:txBody>
            </p:sp>
            <p:sp>
              <p:nvSpPr>
                <p:cNvPr id="20" name="Rectangle 446"/>
                <p:cNvSpPr>
                  <a:spLocks noChangeArrowheads="1"/>
                </p:cNvSpPr>
                <p:nvPr/>
              </p:nvSpPr>
              <p:spPr bwMode="auto">
                <a:xfrm>
                  <a:off x="2835688" y="2949958"/>
                  <a:ext cx="1281774" cy="457921"/>
                </a:xfrm>
                <a:prstGeom prst="rect">
                  <a:avLst/>
                </a:prstGeom>
                <a:solidFill>
                  <a:schemeClr val="accent1">
                    <a:lumMod val="40000"/>
                    <a:lumOff val="60000"/>
                  </a:schemeClr>
                </a:solidFill>
                <a:ln w="19050">
                  <a:solidFill>
                    <a:schemeClr val="accent1">
                      <a:lumMod val="75000"/>
                    </a:schemeClr>
                  </a:solidFill>
                  <a:round/>
                  <a:headEnd/>
                  <a:tailEnd/>
                </a:ln>
              </p:spPr>
              <p:txBody>
                <a:bodyPr anchor="ctr"/>
                <a:lstStyle/>
                <a:p>
                  <a:pPr indent="-342900" algn="ctr">
                    <a:defRPr/>
                  </a:pPr>
                  <a:endParaRPr lang="en-US" noProof="1">
                    <a:latin typeface="Calibri" pitchFamily="-111" charset="0"/>
                  </a:endParaRPr>
                </a:p>
              </p:txBody>
            </p:sp>
            <p:sp>
              <p:nvSpPr>
                <p:cNvPr id="21" name="Rectangle 447"/>
                <p:cNvSpPr>
                  <a:spLocks noChangeArrowheads="1"/>
                </p:cNvSpPr>
                <p:nvPr/>
              </p:nvSpPr>
              <p:spPr bwMode="auto">
                <a:xfrm>
                  <a:off x="4117462" y="2949958"/>
                  <a:ext cx="1281773" cy="457921"/>
                </a:xfrm>
                <a:prstGeom prst="rect">
                  <a:avLst/>
                </a:prstGeom>
                <a:solidFill>
                  <a:schemeClr val="accent1">
                    <a:lumMod val="40000"/>
                    <a:lumOff val="60000"/>
                  </a:schemeClr>
                </a:solidFill>
                <a:ln w="19050">
                  <a:solidFill>
                    <a:schemeClr val="accent1">
                      <a:lumMod val="75000"/>
                    </a:schemeClr>
                  </a:solidFill>
                  <a:round/>
                  <a:headEnd/>
                  <a:tailEnd/>
                </a:ln>
              </p:spPr>
              <p:txBody>
                <a:bodyPr anchor="ctr"/>
                <a:lstStyle/>
                <a:p>
                  <a:pPr indent="-342900" algn="ctr">
                    <a:defRPr/>
                  </a:pPr>
                  <a:endParaRPr lang="en-US" noProof="1">
                    <a:latin typeface="Calibri" pitchFamily="-111" charset="0"/>
                  </a:endParaRPr>
                </a:p>
              </p:txBody>
            </p:sp>
            <p:sp>
              <p:nvSpPr>
                <p:cNvPr id="22" name="Rectangle 448"/>
                <p:cNvSpPr>
                  <a:spLocks noChangeArrowheads="1"/>
                </p:cNvSpPr>
                <p:nvPr/>
              </p:nvSpPr>
              <p:spPr bwMode="auto">
                <a:xfrm>
                  <a:off x="6683085" y="2949958"/>
                  <a:ext cx="1279696" cy="457921"/>
                </a:xfrm>
                <a:prstGeom prst="rect">
                  <a:avLst/>
                </a:prstGeom>
                <a:solidFill>
                  <a:schemeClr val="accent1">
                    <a:lumMod val="40000"/>
                    <a:lumOff val="60000"/>
                  </a:schemeClr>
                </a:solidFill>
                <a:ln w="19050">
                  <a:solidFill>
                    <a:schemeClr val="accent1">
                      <a:lumMod val="75000"/>
                    </a:schemeClr>
                  </a:solidFill>
                  <a:round/>
                  <a:headEnd/>
                  <a:tailEnd/>
                </a:ln>
              </p:spPr>
              <p:txBody>
                <a:bodyPr anchor="ctr"/>
                <a:lstStyle/>
                <a:p>
                  <a:pPr indent="-342900" algn="ctr">
                    <a:defRPr/>
                  </a:pPr>
                  <a:endParaRPr lang="en-US" noProof="1">
                    <a:latin typeface="Calibri" pitchFamily="-111" charset="0"/>
                  </a:endParaRPr>
                </a:p>
              </p:txBody>
            </p:sp>
            <p:sp>
              <p:nvSpPr>
                <p:cNvPr id="23" name="Rectangle 445"/>
                <p:cNvSpPr>
                  <a:spLocks noChangeArrowheads="1"/>
                </p:cNvSpPr>
                <p:nvPr/>
              </p:nvSpPr>
              <p:spPr bwMode="auto">
                <a:xfrm>
                  <a:off x="272142" y="2949958"/>
                  <a:ext cx="1279696" cy="457921"/>
                </a:xfrm>
                <a:prstGeom prst="rect">
                  <a:avLst/>
                </a:prstGeom>
                <a:solidFill>
                  <a:schemeClr val="accent1">
                    <a:lumMod val="40000"/>
                    <a:lumOff val="60000"/>
                  </a:schemeClr>
                </a:solidFill>
                <a:ln w="19050">
                  <a:solidFill>
                    <a:schemeClr val="accent1">
                      <a:lumMod val="75000"/>
                    </a:schemeClr>
                  </a:solidFill>
                  <a:round/>
                  <a:headEnd/>
                  <a:tailEnd/>
                </a:ln>
              </p:spPr>
              <p:txBody>
                <a:bodyPr anchor="ctr"/>
                <a:lstStyle/>
                <a:p>
                  <a:pPr indent="-342900" algn="ctr">
                    <a:defRPr/>
                  </a:pPr>
                  <a:endParaRPr lang="en-US" noProof="1">
                    <a:latin typeface="Calibri" pitchFamily="-111" charset="0"/>
                  </a:endParaRPr>
                </a:p>
              </p:txBody>
            </p:sp>
          </p:grpSp>
          <p:sp>
            <p:nvSpPr>
              <p:cNvPr id="4134" name="Rectangle 445"/>
              <p:cNvSpPr>
                <a:spLocks noChangeArrowheads="1"/>
              </p:cNvSpPr>
              <p:nvPr/>
            </p:nvSpPr>
            <p:spPr bwMode="auto">
              <a:xfrm>
                <a:off x="1328938" y="3556003"/>
                <a:ext cx="1079371"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anchor="ctr"/>
              <a:lstStyle>
                <a:lvl1pPr indent="-342900">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000">
                    <a:solidFill>
                      <a:schemeClr val="tx1"/>
                    </a:solidFill>
                    <a:latin typeface="Arial" charset="0"/>
                    <a:cs typeface="Arial" charset="0"/>
                  </a:defRPr>
                </a:lvl2pPr>
                <a:lvl3pPr marL="1143000" indent="-228600">
                  <a:spcBef>
                    <a:spcPct val="20000"/>
                  </a:spcBef>
                  <a:buFont typeface="Arial" charset="0"/>
                  <a:buChar char="•"/>
                  <a:defRPr>
                    <a:solidFill>
                      <a:schemeClr val="tx1"/>
                    </a:solidFill>
                    <a:latin typeface="Arial" charset="0"/>
                    <a:cs typeface="Arial" charset="0"/>
                  </a:defRPr>
                </a:lvl3pPr>
                <a:lvl4pPr marL="1600200" indent="-228600">
                  <a:spcBef>
                    <a:spcPct val="20000"/>
                  </a:spcBef>
                  <a:buFont typeface="Arial" charset="0"/>
                  <a:buChar char="–"/>
                  <a:defRPr sz="1600">
                    <a:solidFill>
                      <a:schemeClr val="tx1"/>
                    </a:solidFill>
                    <a:latin typeface="Arial" charset="0"/>
                    <a:cs typeface="Arial" charset="0"/>
                  </a:defRPr>
                </a:lvl4pPr>
                <a:lvl5pPr marL="2057400" indent="-22860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algn="ctr">
                  <a:spcBef>
                    <a:spcPct val="0"/>
                  </a:spcBef>
                  <a:buFontTx/>
                  <a:buNone/>
                </a:pPr>
                <a:r>
                  <a:rPr lang="en-US" altLang="en-US" sz="1600" noProof="1">
                    <a:latin typeface="Calibri" pitchFamily="34" charset="0"/>
                  </a:rPr>
                  <a:t>2014</a:t>
                </a:r>
              </a:p>
            </p:txBody>
          </p:sp>
          <p:sp>
            <p:nvSpPr>
              <p:cNvPr id="4135" name="Rectangle 446"/>
              <p:cNvSpPr>
                <a:spLocks noChangeArrowheads="1"/>
              </p:cNvSpPr>
              <p:nvPr/>
            </p:nvSpPr>
            <p:spPr bwMode="auto">
              <a:xfrm>
                <a:off x="2397934" y="3556003"/>
                <a:ext cx="106616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anchor="ctr"/>
              <a:lstStyle>
                <a:lvl1pPr indent="-342900">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000">
                    <a:solidFill>
                      <a:schemeClr val="tx1"/>
                    </a:solidFill>
                    <a:latin typeface="Arial" charset="0"/>
                    <a:cs typeface="Arial" charset="0"/>
                  </a:defRPr>
                </a:lvl2pPr>
                <a:lvl3pPr marL="1143000" indent="-228600">
                  <a:spcBef>
                    <a:spcPct val="20000"/>
                  </a:spcBef>
                  <a:buFont typeface="Arial" charset="0"/>
                  <a:buChar char="•"/>
                  <a:defRPr>
                    <a:solidFill>
                      <a:schemeClr val="tx1"/>
                    </a:solidFill>
                    <a:latin typeface="Arial" charset="0"/>
                    <a:cs typeface="Arial" charset="0"/>
                  </a:defRPr>
                </a:lvl3pPr>
                <a:lvl4pPr marL="1600200" indent="-228600">
                  <a:spcBef>
                    <a:spcPct val="20000"/>
                  </a:spcBef>
                  <a:buFont typeface="Arial" charset="0"/>
                  <a:buChar char="–"/>
                  <a:defRPr sz="1600">
                    <a:solidFill>
                      <a:schemeClr val="tx1"/>
                    </a:solidFill>
                    <a:latin typeface="Arial" charset="0"/>
                    <a:cs typeface="Arial" charset="0"/>
                  </a:defRPr>
                </a:lvl4pPr>
                <a:lvl5pPr marL="2057400" indent="-22860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algn="ctr">
                  <a:spcBef>
                    <a:spcPct val="0"/>
                  </a:spcBef>
                  <a:buFontTx/>
                  <a:buNone/>
                </a:pPr>
                <a:r>
                  <a:rPr lang="en-US" altLang="en-US" sz="1600" noProof="1">
                    <a:latin typeface="Calibri" pitchFamily="34" charset="0"/>
                  </a:rPr>
                  <a:t>2015</a:t>
                </a:r>
              </a:p>
            </p:txBody>
          </p:sp>
          <p:sp>
            <p:nvSpPr>
              <p:cNvPr id="4136" name="Rectangle 445"/>
              <p:cNvSpPr>
                <a:spLocks noChangeArrowheads="1"/>
              </p:cNvSpPr>
              <p:nvPr/>
            </p:nvSpPr>
            <p:spPr bwMode="auto">
              <a:xfrm>
                <a:off x="282574" y="3556003"/>
                <a:ext cx="1060979"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anchor="ctr"/>
              <a:lstStyle>
                <a:lvl1pPr indent="-342900">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000">
                    <a:solidFill>
                      <a:schemeClr val="tx1"/>
                    </a:solidFill>
                    <a:latin typeface="Arial" charset="0"/>
                    <a:cs typeface="Arial" charset="0"/>
                  </a:defRPr>
                </a:lvl2pPr>
                <a:lvl3pPr marL="1143000" indent="-228600">
                  <a:spcBef>
                    <a:spcPct val="20000"/>
                  </a:spcBef>
                  <a:buFont typeface="Arial" charset="0"/>
                  <a:buChar char="•"/>
                  <a:defRPr>
                    <a:solidFill>
                      <a:schemeClr val="tx1"/>
                    </a:solidFill>
                    <a:latin typeface="Arial" charset="0"/>
                    <a:cs typeface="Arial" charset="0"/>
                  </a:defRPr>
                </a:lvl3pPr>
                <a:lvl4pPr marL="1600200" indent="-228600">
                  <a:spcBef>
                    <a:spcPct val="20000"/>
                  </a:spcBef>
                  <a:buFont typeface="Arial" charset="0"/>
                  <a:buChar char="–"/>
                  <a:defRPr sz="1600">
                    <a:solidFill>
                      <a:schemeClr val="tx1"/>
                    </a:solidFill>
                    <a:latin typeface="Arial" charset="0"/>
                    <a:cs typeface="Arial" charset="0"/>
                  </a:defRPr>
                </a:lvl4pPr>
                <a:lvl5pPr marL="2057400" indent="-22860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algn="ctr">
                  <a:spcBef>
                    <a:spcPct val="0"/>
                  </a:spcBef>
                  <a:buFontTx/>
                  <a:buNone/>
                </a:pPr>
                <a:r>
                  <a:rPr lang="en-US" altLang="en-US" sz="1600" noProof="1">
                    <a:latin typeface="Calibri" pitchFamily="34" charset="0"/>
                  </a:rPr>
                  <a:t>2013</a:t>
                </a:r>
              </a:p>
            </p:txBody>
          </p:sp>
          <p:sp>
            <p:nvSpPr>
              <p:cNvPr id="16" name="Rectangle 447"/>
              <p:cNvSpPr>
                <a:spLocks noChangeArrowheads="1"/>
              </p:cNvSpPr>
              <p:nvPr/>
            </p:nvSpPr>
            <p:spPr bwMode="auto">
              <a:xfrm>
                <a:off x="3476661" y="3556003"/>
                <a:ext cx="1043494" cy="300038"/>
              </a:xfrm>
              <a:prstGeom prst="rect">
                <a:avLst/>
              </a:prstGeom>
              <a:solidFill>
                <a:schemeClr val="accent1">
                  <a:lumMod val="40000"/>
                  <a:lumOff val="60000"/>
                </a:schemeClr>
              </a:solidFill>
              <a:ln w="19050">
                <a:noFill/>
                <a:round/>
                <a:headEnd/>
                <a:tailEnd/>
              </a:ln>
            </p:spPr>
            <p:txBody>
              <a:bodyPr anchor="ctr"/>
              <a:lstStyle/>
              <a:p>
                <a:pPr indent="-342900" algn="ctr">
                  <a:defRPr/>
                </a:pPr>
                <a:r>
                  <a:rPr lang="en-US" noProof="1">
                    <a:latin typeface="Calibri" pitchFamily="-111" charset="0"/>
                  </a:rPr>
                  <a:t>2016</a:t>
                </a:r>
              </a:p>
            </p:txBody>
          </p:sp>
        </p:grpSp>
      </p:grpSp>
      <p:sp>
        <p:nvSpPr>
          <p:cNvPr id="4104" name="Rektangel 82"/>
          <p:cNvSpPr>
            <a:spLocks noChangeArrowheads="1"/>
          </p:cNvSpPr>
          <p:nvPr/>
        </p:nvSpPr>
        <p:spPr bwMode="auto">
          <a:xfrm>
            <a:off x="755650" y="2038350"/>
            <a:ext cx="1954213"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1688">
              <a:spcBef>
                <a:spcPct val="20000"/>
              </a:spcBef>
              <a:buFont typeface="Arial" charset="0"/>
              <a:buChar char="•"/>
              <a:defRPr sz="2400">
                <a:solidFill>
                  <a:schemeClr val="tx1"/>
                </a:solidFill>
                <a:latin typeface="Arial" charset="0"/>
                <a:cs typeface="Arial" charset="0"/>
              </a:defRPr>
            </a:lvl1pPr>
            <a:lvl2pPr marL="742950" indent="-285750" defTabSz="801688">
              <a:spcBef>
                <a:spcPct val="20000"/>
              </a:spcBef>
              <a:buFont typeface="Arial" charset="0"/>
              <a:buChar char="–"/>
              <a:defRPr sz="2000">
                <a:solidFill>
                  <a:schemeClr val="tx1"/>
                </a:solidFill>
                <a:latin typeface="Arial" charset="0"/>
                <a:cs typeface="Arial" charset="0"/>
              </a:defRPr>
            </a:lvl2pPr>
            <a:lvl3pPr marL="1143000" indent="-228600" defTabSz="801688">
              <a:spcBef>
                <a:spcPct val="20000"/>
              </a:spcBef>
              <a:buFont typeface="Arial" charset="0"/>
              <a:buChar char="•"/>
              <a:defRPr>
                <a:solidFill>
                  <a:schemeClr val="tx1"/>
                </a:solidFill>
                <a:latin typeface="Arial" charset="0"/>
                <a:cs typeface="Arial" charset="0"/>
              </a:defRPr>
            </a:lvl3pPr>
            <a:lvl4pPr marL="1600200" indent="-228600" defTabSz="801688">
              <a:spcBef>
                <a:spcPct val="20000"/>
              </a:spcBef>
              <a:buFont typeface="Arial" charset="0"/>
              <a:buChar char="–"/>
              <a:defRPr sz="1600">
                <a:solidFill>
                  <a:schemeClr val="tx1"/>
                </a:solidFill>
                <a:latin typeface="Arial" charset="0"/>
                <a:cs typeface="Arial" charset="0"/>
              </a:defRPr>
            </a:lvl4pPr>
            <a:lvl5pPr marL="2057400" indent="-228600" defTabSz="801688">
              <a:spcBef>
                <a:spcPct val="20000"/>
              </a:spcBef>
              <a:buFont typeface="Arial" charset="0"/>
              <a:buChar char="»"/>
              <a:defRPr sz="1400">
                <a:solidFill>
                  <a:schemeClr val="tx1"/>
                </a:solidFill>
                <a:latin typeface="Arial" charset="0"/>
                <a:cs typeface="Arial" charset="0"/>
              </a:defRPr>
            </a:lvl5pPr>
            <a:lvl6pPr marL="2514600" indent="-228600" defTabSz="801688"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defTabSz="801688"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defTabSz="801688"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defTabSz="801688"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a:buFontTx/>
              <a:buNone/>
            </a:pPr>
            <a:r>
              <a:rPr lang="en-US" altLang="en-US" sz="1400" b="1" noProof="1">
                <a:solidFill>
                  <a:srgbClr val="080808"/>
                </a:solidFill>
                <a:latin typeface="Calibri" pitchFamily="34" charset="0"/>
              </a:rPr>
              <a:t>August 27, 2013</a:t>
            </a:r>
          </a:p>
          <a:p>
            <a:pPr>
              <a:buFontTx/>
              <a:buNone/>
            </a:pPr>
            <a:r>
              <a:rPr lang="en-US" altLang="en-US" sz="1400" noProof="1">
                <a:solidFill>
                  <a:srgbClr val="080808"/>
                </a:solidFill>
                <a:latin typeface="Calibri" pitchFamily="34" charset="0"/>
              </a:rPr>
              <a:t>Entergy announces it will cease operations</a:t>
            </a:r>
          </a:p>
        </p:txBody>
      </p:sp>
      <p:sp>
        <p:nvSpPr>
          <p:cNvPr id="25" name="Nedadgående pil 90"/>
          <p:cNvSpPr>
            <a:spLocks noChangeArrowheads="1"/>
          </p:cNvSpPr>
          <p:nvPr/>
        </p:nvSpPr>
        <p:spPr bwMode="auto">
          <a:xfrm>
            <a:off x="1498600" y="2809875"/>
            <a:ext cx="250825" cy="538163"/>
          </a:xfrm>
          <a:prstGeom prst="downArrow">
            <a:avLst>
              <a:gd name="adj1" fmla="val 50000"/>
              <a:gd name="adj2" fmla="val 50004"/>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dirty="0">
              <a:solidFill>
                <a:srgbClr val="FFFFFF"/>
              </a:solidFill>
              <a:latin typeface="Calibri" pitchFamily="-111" charset="0"/>
            </a:endParaRPr>
          </a:p>
        </p:txBody>
      </p:sp>
      <p:sp>
        <p:nvSpPr>
          <p:cNvPr id="4106" name="Rektangel 91"/>
          <p:cNvSpPr>
            <a:spLocks noChangeArrowheads="1"/>
          </p:cNvSpPr>
          <p:nvPr/>
        </p:nvSpPr>
        <p:spPr bwMode="auto">
          <a:xfrm>
            <a:off x="1257300" y="1089025"/>
            <a:ext cx="1954213"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1688">
              <a:spcBef>
                <a:spcPct val="20000"/>
              </a:spcBef>
              <a:buFont typeface="Arial" charset="0"/>
              <a:buChar char="•"/>
              <a:defRPr sz="2400">
                <a:solidFill>
                  <a:schemeClr val="tx1"/>
                </a:solidFill>
                <a:latin typeface="Arial" charset="0"/>
                <a:cs typeface="Arial" charset="0"/>
              </a:defRPr>
            </a:lvl1pPr>
            <a:lvl2pPr marL="742950" indent="-285750" defTabSz="801688">
              <a:spcBef>
                <a:spcPct val="20000"/>
              </a:spcBef>
              <a:buFont typeface="Arial" charset="0"/>
              <a:buChar char="–"/>
              <a:defRPr sz="2000">
                <a:solidFill>
                  <a:schemeClr val="tx1"/>
                </a:solidFill>
                <a:latin typeface="Arial" charset="0"/>
                <a:cs typeface="Arial" charset="0"/>
              </a:defRPr>
            </a:lvl2pPr>
            <a:lvl3pPr marL="1143000" indent="-228600" defTabSz="801688">
              <a:spcBef>
                <a:spcPct val="20000"/>
              </a:spcBef>
              <a:buFont typeface="Arial" charset="0"/>
              <a:buChar char="•"/>
              <a:defRPr>
                <a:solidFill>
                  <a:schemeClr val="tx1"/>
                </a:solidFill>
                <a:latin typeface="Arial" charset="0"/>
                <a:cs typeface="Arial" charset="0"/>
              </a:defRPr>
            </a:lvl3pPr>
            <a:lvl4pPr marL="1600200" indent="-228600" defTabSz="801688">
              <a:spcBef>
                <a:spcPct val="20000"/>
              </a:spcBef>
              <a:buFont typeface="Arial" charset="0"/>
              <a:buChar char="–"/>
              <a:defRPr sz="1600">
                <a:solidFill>
                  <a:schemeClr val="tx1"/>
                </a:solidFill>
                <a:latin typeface="Arial" charset="0"/>
                <a:cs typeface="Arial" charset="0"/>
              </a:defRPr>
            </a:lvl4pPr>
            <a:lvl5pPr marL="2057400" indent="-228600" defTabSz="801688">
              <a:spcBef>
                <a:spcPct val="20000"/>
              </a:spcBef>
              <a:buFont typeface="Arial" charset="0"/>
              <a:buChar char="»"/>
              <a:defRPr sz="1400">
                <a:solidFill>
                  <a:schemeClr val="tx1"/>
                </a:solidFill>
                <a:latin typeface="Arial" charset="0"/>
                <a:cs typeface="Arial" charset="0"/>
              </a:defRPr>
            </a:lvl5pPr>
            <a:lvl6pPr marL="2514600" indent="-228600" defTabSz="801688"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defTabSz="801688"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defTabSz="801688"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defTabSz="801688"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a:buFontTx/>
              <a:buNone/>
            </a:pPr>
            <a:r>
              <a:rPr lang="en-US" altLang="en-US" sz="1400" b="1" noProof="1">
                <a:solidFill>
                  <a:srgbClr val="080808"/>
                </a:solidFill>
                <a:latin typeface="Calibri" pitchFamily="34" charset="0"/>
              </a:rPr>
              <a:t>December 29, 2014</a:t>
            </a:r>
          </a:p>
          <a:p>
            <a:pPr>
              <a:buFontTx/>
              <a:buNone/>
            </a:pPr>
            <a:r>
              <a:rPr lang="en-US" altLang="en-US" sz="1400" noProof="1">
                <a:solidFill>
                  <a:srgbClr val="080808"/>
                </a:solidFill>
                <a:latin typeface="Calibri" pitchFamily="34" charset="0"/>
              </a:rPr>
              <a:t>Permanent Shutdown</a:t>
            </a:r>
          </a:p>
        </p:txBody>
      </p:sp>
      <p:sp>
        <p:nvSpPr>
          <p:cNvPr id="27" name="Nedadgående pil 92"/>
          <p:cNvSpPr>
            <a:spLocks noChangeArrowheads="1"/>
          </p:cNvSpPr>
          <p:nvPr/>
        </p:nvSpPr>
        <p:spPr bwMode="auto">
          <a:xfrm>
            <a:off x="2722563" y="1643063"/>
            <a:ext cx="254000" cy="1704975"/>
          </a:xfrm>
          <a:prstGeom prst="downArrow">
            <a:avLst>
              <a:gd name="adj1" fmla="val 50000"/>
              <a:gd name="adj2" fmla="val 50002"/>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dirty="0">
              <a:solidFill>
                <a:srgbClr val="FFFFFF"/>
              </a:solidFill>
              <a:latin typeface="Calibri" pitchFamily="-111" charset="0"/>
            </a:endParaRPr>
          </a:p>
        </p:txBody>
      </p:sp>
      <p:sp>
        <p:nvSpPr>
          <p:cNvPr id="4108" name="Rektangel 93"/>
          <p:cNvSpPr>
            <a:spLocks noChangeArrowheads="1"/>
          </p:cNvSpPr>
          <p:nvPr/>
        </p:nvSpPr>
        <p:spPr bwMode="auto">
          <a:xfrm>
            <a:off x="4343400" y="2286000"/>
            <a:ext cx="20351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1688">
              <a:spcBef>
                <a:spcPct val="20000"/>
              </a:spcBef>
              <a:buFont typeface="Arial" charset="0"/>
              <a:buChar char="•"/>
              <a:defRPr sz="2400">
                <a:solidFill>
                  <a:schemeClr val="tx1"/>
                </a:solidFill>
                <a:latin typeface="Arial" charset="0"/>
                <a:cs typeface="Arial" charset="0"/>
              </a:defRPr>
            </a:lvl1pPr>
            <a:lvl2pPr marL="742950" indent="-285750" defTabSz="801688">
              <a:spcBef>
                <a:spcPct val="20000"/>
              </a:spcBef>
              <a:buFont typeface="Arial" charset="0"/>
              <a:buChar char="–"/>
              <a:defRPr sz="2000">
                <a:solidFill>
                  <a:schemeClr val="tx1"/>
                </a:solidFill>
                <a:latin typeface="Arial" charset="0"/>
                <a:cs typeface="Arial" charset="0"/>
              </a:defRPr>
            </a:lvl2pPr>
            <a:lvl3pPr marL="1143000" indent="-228600" defTabSz="801688">
              <a:spcBef>
                <a:spcPct val="20000"/>
              </a:spcBef>
              <a:buFont typeface="Arial" charset="0"/>
              <a:buChar char="•"/>
              <a:defRPr>
                <a:solidFill>
                  <a:schemeClr val="tx1"/>
                </a:solidFill>
                <a:latin typeface="Arial" charset="0"/>
                <a:cs typeface="Arial" charset="0"/>
              </a:defRPr>
            </a:lvl3pPr>
            <a:lvl4pPr marL="1600200" indent="-228600" defTabSz="801688">
              <a:spcBef>
                <a:spcPct val="20000"/>
              </a:spcBef>
              <a:buFont typeface="Arial" charset="0"/>
              <a:buChar char="–"/>
              <a:defRPr sz="1600">
                <a:solidFill>
                  <a:schemeClr val="tx1"/>
                </a:solidFill>
                <a:latin typeface="Arial" charset="0"/>
                <a:cs typeface="Arial" charset="0"/>
              </a:defRPr>
            </a:lvl4pPr>
            <a:lvl5pPr marL="2057400" indent="-228600" defTabSz="801688">
              <a:spcBef>
                <a:spcPct val="20000"/>
              </a:spcBef>
              <a:buFont typeface="Arial" charset="0"/>
              <a:buChar char="»"/>
              <a:defRPr sz="1400">
                <a:solidFill>
                  <a:schemeClr val="tx1"/>
                </a:solidFill>
                <a:latin typeface="Arial" charset="0"/>
                <a:cs typeface="Arial" charset="0"/>
              </a:defRPr>
            </a:lvl5pPr>
            <a:lvl6pPr marL="2514600" indent="-228600" defTabSz="801688"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defTabSz="801688"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defTabSz="801688"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defTabSz="801688"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a:buFontTx/>
              <a:buNone/>
            </a:pPr>
            <a:r>
              <a:rPr lang="en-US" altLang="en-US" sz="1400" b="1" noProof="1">
                <a:solidFill>
                  <a:srgbClr val="080808"/>
                </a:solidFill>
                <a:latin typeface="Calibri" pitchFamily="34" charset="0"/>
              </a:rPr>
              <a:t>April 2016</a:t>
            </a:r>
          </a:p>
          <a:p>
            <a:pPr>
              <a:buFontTx/>
              <a:buNone/>
            </a:pPr>
            <a:r>
              <a:rPr lang="en-US" altLang="en-US" sz="1400" noProof="1">
                <a:solidFill>
                  <a:srgbClr val="080808"/>
                </a:solidFill>
                <a:latin typeface="Calibri" pitchFamily="34" charset="0"/>
              </a:rPr>
              <a:t>Implement Permanently Defueled Emergency Plan</a:t>
            </a:r>
          </a:p>
        </p:txBody>
      </p:sp>
      <p:sp>
        <p:nvSpPr>
          <p:cNvPr id="4109" name="Rektangel 95"/>
          <p:cNvSpPr>
            <a:spLocks noChangeArrowheads="1"/>
          </p:cNvSpPr>
          <p:nvPr/>
        </p:nvSpPr>
        <p:spPr bwMode="auto">
          <a:xfrm>
            <a:off x="915988" y="4194175"/>
            <a:ext cx="1954212"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1688">
              <a:spcBef>
                <a:spcPct val="20000"/>
              </a:spcBef>
              <a:buFont typeface="Arial" charset="0"/>
              <a:buChar char="•"/>
              <a:defRPr sz="2400">
                <a:solidFill>
                  <a:schemeClr val="tx1"/>
                </a:solidFill>
                <a:latin typeface="Arial" charset="0"/>
                <a:cs typeface="Arial" charset="0"/>
              </a:defRPr>
            </a:lvl1pPr>
            <a:lvl2pPr marL="742950" indent="-285750" defTabSz="801688">
              <a:spcBef>
                <a:spcPct val="20000"/>
              </a:spcBef>
              <a:buFont typeface="Arial" charset="0"/>
              <a:buChar char="–"/>
              <a:defRPr sz="2000">
                <a:solidFill>
                  <a:schemeClr val="tx1"/>
                </a:solidFill>
                <a:latin typeface="Arial" charset="0"/>
                <a:cs typeface="Arial" charset="0"/>
              </a:defRPr>
            </a:lvl2pPr>
            <a:lvl3pPr marL="1143000" indent="-228600" defTabSz="801688">
              <a:spcBef>
                <a:spcPct val="20000"/>
              </a:spcBef>
              <a:buFont typeface="Arial" charset="0"/>
              <a:buChar char="•"/>
              <a:defRPr>
                <a:solidFill>
                  <a:schemeClr val="tx1"/>
                </a:solidFill>
                <a:latin typeface="Arial" charset="0"/>
                <a:cs typeface="Arial" charset="0"/>
              </a:defRPr>
            </a:lvl3pPr>
            <a:lvl4pPr marL="1600200" indent="-228600" defTabSz="801688">
              <a:spcBef>
                <a:spcPct val="20000"/>
              </a:spcBef>
              <a:buFont typeface="Arial" charset="0"/>
              <a:buChar char="–"/>
              <a:defRPr sz="1600">
                <a:solidFill>
                  <a:schemeClr val="tx1"/>
                </a:solidFill>
                <a:latin typeface="Arial" charset="0"/>
                <a:cs typeface="Arial" charset="0"/>
              </a:defRPr>
            </a:lvl4pPr>
            <a:lvl5pPr marL="2057400" indent="-228600" defTabSz="801688">
              <a:spcBef>
                <a:spcPct val="20000"/>
              </a:spcBef>
              <a:buFont typeface="Arial" charset="0"/>
              <a:buChar char="»"/>
              <a:defRPr sz="1400">
                <a:solidFill>
                  <a:schemeClr val="tx1"/>
                </a:solidFill>
                <a:latin typeface="Arial" charset="0"/>
                <a:cs typeface="Arial" charset="0"/>
              </a:defRPr>
            </a:lvl5pPr>
            <a:lvl6pPr marL="2514600" indent="-228600" defTabSz="801688"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defTabSz="801688"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defTabSz="801688"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defTabSz="801688"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a:buFontTx/>
              <a:buNone/>
            </a:pPr>
            <a:r>
              <a:rPr lang="en-US" altLang="en-US" sz="1400" b="1" noProof="1">
                <a:solidFill>
                  <a:srgbClr val="080808"/>
                </a:solidFill>
                <a:latin typeface="Calibri" pitchFamily="34" charset="0"/>
              </a:rPr>
              <a:t>September 23, 2013</a:t>
            </a:r>
          </a:p>
          <a:p>
            <a:pPr>
              <a:buFontTx/>
              <a:buNone/>
            </a:pPr>
            <a:r>
              <a:rPr lang="en-US" altLang="en-US" sz="1400" noProof="1">
                <a:solidFill>
                  <a:srgbClr val="080808"/>
                </a:solidFill>
                <a:latin typeface="Calibri" pitchFamily="34" charset="0"/>
              </a:rPr>
              <a:t>Entergy submits notification of intent to cease operations to the NRC</a:t>
            </a:r>
          </a:p>
        </p:txBody>
      </p:sp>
      <p:sp>
        <p:nvSpPr>
          <p:cNvPr id="31" name="Nedadgående pil 96"/>
          <p:cNvSpPr>
            <a:spLocks noChangeArrowheads="1"/>
          </p:cNvSpPr>
          <p:nvPr/>
        </p:nvSpPr>
        <p:spPr bwMode="auto">
          <a:xfrm rot="10800000">
            <a:off x="1579563" y="3630613"/>
            <a:ext cx="249237" cy="538162"/>
          </a:xfrm>
          <a:prstGeom prst="downArrow">
            <a:avLst>
              <a:gd name="adj1" fmla="val 50000"/>
              <a:gd name="adj2" fmla="val 50002"/>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dirty="0">
              <a:solidFill>
                <a:srgbClr val="FFFFFF"/>
              </a:solidFill>
              <a:latin typeface="Calibri" pitchFamily="-111" charset="0"/>
            </a:endParaRPr>
          </a:p>
        </p:txBody>
      </p:sp>
      <p:sp>
        <p:nvSpPr>
          <p:cNvPr id="4111" name="Rektangel 98"/>
          <p:cNvSpPr>
            <a:spLocks noChangeArrowheads="1"/>
          </p:cNvSpPr>
          <p:nvPr/>
        </p:nvSpPr>
        <p:spPr bwMode="auto">
          <a:xfrm>
            <a:off x="2362200" y="5251450"/>
            <a:ext cx="1954213"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1688">
              <a:spcBef>
                <a:spcPct val="20000"/>
              </a:spcBef>
              <a:buFont typeface="Arial" charset="0"/>
              <a:buChar char="•"/>
              <a:defRPr sz="2400">
                <a:solidFill>
                  <a:schemeClr val="tx1"/>
                </a:solidFill>
                <a:latin typeface="Arial" charset="0"/>
                <a:cs typeface="Arial" charset="0"/>
              </a:defRPr>
            </a:lvl1pPr>
            <a:lvl2pPr marL="742950" indent="-285750" defTabSz="801688">
              <a:spcBef>
                <a:spcPct val="20000"/>
              </a:spcBef>
              <a:buFont typeface="Arial" charset="0"/>
              <a:buChar char="–"/>
              <a:defRPr sz="2000">
                <a:solidFill>
                  <a:schemeClr val="tx1"/>
                </a:solidFill>
                <a:latin typeface="Arial" charset="0"/>
                <a:cs typeface="Arial" charset="0"/>
              </a:defRPr>
            </a:lvl2pPr>
            <a:lvl3pPr marL="1143000" indent="-228600" defTabSz="801688">
              <a:spcBef>
                <a:spcPct val="20000"/>
              </a:spcBef>
              <a:buFont typeface="Arial" charset="0"/>
              <a:buChar char="•"/>
              <a:defRPr>
                <a:solidFill>
                  <a:schemeClr val="tx1"/>
                </a:solidFill>
                <a:latin typeface="Arial" charset="0"/>
                <a:cs typeface="Arial" charset="0"/>
              </a:defRPr>
            </a:lvl3pPr>
            <a:lvl4pPr marL="1600200" indent="-228600" defTabSz="801688">
              <a:spcBef>
                <a:spcPct val="20000"/>
              </a:spcBef>
              <a:buFont typeface="Arial" charset="0"/>
              <a:buChar char="–"/>
              <a:defRPr sz="1600">
                <a:solidFill>
                  <a:schemeClr val="tx1"/>
                </a:solidFill>
                <a:latin typeface="Arial" charset="0"/>
                <a:cs typeface="Arial" charset="0"/>
              </a:defRPr>
            </a:lvl4pPr>
            <a:lvl5pPr marL="2057400" indent="-228600" defTabSz="801688">
              <a:spcBef>
                <a:spcPct val="20000"/>
              </a:spcBef>
              <a:buFont typeface="Arial" charset="0"/>
              <a:buChar char="»"/>
              <a:defRPr sz="1400">
                <a:solidFill>
                  <a:schemeClr val="tx1"/>
                </a:solidFill>
                <a:latin typeface="Arial" charset="0"/>
                <a:cs typeface="Arial" charset="0"/>
              </a:defRPr>
            </a:lvl5pPr>
            <a:lvl6pPr marL="2514600" indent="-228600" defTabSz="801688"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defTabSz="801688"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defTabSz="801688"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defTabSz="801688"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a:buFontTx/>
              <a:buNone/>
            </a:pPr>
            <a:r>
              <a:rPr lang="en-US" altLang="en-US" sz="1400" b="1" noProof="1">
                <a:solidFill>
                  <a:srgbClr val="080808"/>
                </a:solidFill>
                <a:latin typeface="Calibri" pitchFamily="34" charset="0"/>
              </a:rPr>
              <a:t>January 12, 2015</a:t>
            </a:r>
          </a:p>
          <a:p>
            <a:pPr>
              <a:buFontTx/>
              <a:buNone/>
            </a:pPr>
            <a:r>
              <a:rPr lang="en-US" altLang="en-US" sz="1400" noProof="1">
                <a:solidFill>
                  <a:srgbClr val="080808"/>
                </a:solidFill>
                <a:latin typeface="Calibri" pitchFamily="34" charset="0"/>
              </a:rPr>
              <a:t>Fuel permanently removed from reactor vessel</a:t>
            </a:r>
          </a:p>
        </p:txBody>
      </p:sp>
      <p:sp>
        <p:nvSpPr>
          <p:cNvPr id="33" name="Nedadgående pil 99"/>
          <p:cNvSpPr>
            <a:spLocks noChangeArrowheads="1"/>
          </p:cNvSpPr>
          <p:nvPr/>
        </p:nvSpPr>
        <p:spPr bwMode="auto">
          <a:xfrm rot="10800000">
            <a:off x="2895600" y="3624263"/>
            <a:ext cx="246063" cy="1627187"/>
          </a:xfrm>
          <a:prstGeom prst="downArrow">
            <a:avLst>
              <a:gd name="adj1" fmla="val 50000"/>
              <a:gd name="adj2" fmla="val 50002"/>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dirty="0">
              <a:solidFill>
                <a:srgbClr val="FFFFFF"/>
              </a:solidFill>
              <a:latin typeface="Calibri" pitchFamily="-111" charset="0"/>
            </a:endParaRPr>
          </a:p>
        </p:txBody>
      </p:sp>
      <p:sp>
        <p:nvSpPr>
          <p:cNvPr id="4113" name="Rektangel 82"/>
          <p:cNvSpPr>
            <a:spLocks noChangeArrowheads="1"/>
          </p:cNvSpPr>
          <p:nvPr/>
        </p:nvSpPr>
        <p:spPr bwMode="auto">
          <a:xfrm>
            <a:off x="6991357" y="953674"/>
            <a:ext cx="19542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1688">
              <a:spcBef>
                <a:spcPct val="20000"/>
              </a:spcBef>
              <a:buFont typeface="Arial" charset="0"/>
              <a:buChar char="•"/>
              <a:defRPr sz="2400">
                <a:solidFill>
                  <a:schemeClr val="tx1"/>
                </a:solidFill>
                <a:latin typeface="Arial" charset="0"/>
                <a:cs typeface="Arial" charset="0"/>
              </a:defRPr>
            </a:lvl1pPr>
            <a:lvl2pPr marL="742950" indent="-285750" defTabSz="801688">
              <a:spcBef>
                <a:spcPct val="20000"/>
              </a:spcBef>
              <a:buFont typeface="Arial" charset="0"/>
              <a:buChar char="–"/>
              <a:defRPr sz="2000">
                <a:solidFill>
                  <a:schemeClr val="tx1"/>
                </a:solidFill>
                <a:latin typeface="Arial" charset="0"/>
                <a:cs typeface="Arial" charset="0"/>
              </a:defRPr>
            </a:lvl2pPr>
            <a:lvl3pPr marL="1143000" indent="-228600" defTabSz="801688">
              <a:spcBef>
                <a:spcPct val="20000"/>
              </a:spcBef>
              <a:buFont typeface="Arial" charset="0"/>
              <a:buChar char="•"/>
              <a:defRPr>
                <a:solidFill>
                  <a:schemeClr val="tx1"/>
                </a:solidFill>
                <a:latin typeface="Arial" charset="0"/>
                <a:cs typeface="Arial" charset="0"/>
              </a:defRPr>
            </a:lvl3pPr>
            <a:lvl4pPr marL="1600200" indent="-228600" defTabSz="801688">
              <a:spcBef>
                <a:spcPct val="20000"/>
              </a:spcBef>
              <a:buFont typeface="Arial" charset="0"/>
              <a:buChar char="–"/>
              <a:defRPr sz="1600">
                <a:solidFill>
                  <a:schemeClr val="tx1"/>
                </a:solidFill>
                <a:latin typeface="Arial" charset="0"/>
                <a:cs typeface="Arial" charset="0"/>
              </a:defRPr>
            </a:lvl4pPr>
            <a:lvl5pPr marL="2057400" indent="-228600" defTabSz="801688">
              <a:spcBef>
                <a:spcPct val="20000"/>
              </a:spcBef>
              <a:buFont typeface="Arial" charset="0"/>
              <a:buChar char="»"/>
              <a:defRPr sz="1400">
                <a:solidFill>
                  <a:schemeClr val="tx1"/>
                </a:solidFill>
                <a:latin typeface="Arial" charset="0"/>
                <a:cs typeface="Arial" charset="0"/>
              </a:defRPr>
            </a:lvl5pPr>
            <a:lvl6pPr marL="2514600" indent="-228600" defTabSz="801688"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defTabSz="801688"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defTabSz="801688"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defTabSz="801688"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a:buFontTx/>
              <a:buNone/>
            </a:pPr>
            <a:r>
              <a:rPr lang="en-US" altLang="en-US" sz="1400" b="1" noProof="1">
                <a:solidFill>
                  <a:srgbClr val="080808"/>
                </a:solidFill>
                <a:latin typeface="Calibri" pitchFamily="34" charset="0"/>
              </a:rPr>
              <a:t>Commercial Operations began in 1972</a:t>
            </a:r>
          </a:p>
        </p:txBody>
      </p:sp>
      <p:sp>
        <p:nvSpPr>
          <p:cNvPr id="4114" name="Rectangle 448"/>
          <p:cNvSpPr>
            <a:spLocks noChangeArrowheads="1"/>
          </p:cNvSpPr>
          <p:nvPr/>
        </p:nvSpPr>
        <p:spPr bwMode="auto">
          <a:xfrm>
            <a:off x="7804150" y="3352800"/>
            <a:ext cx="963613"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anchor="ctr"/>
          <a:lstStyle>
            <a:lvl1pPr indent="-342900">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000">
                <a:solidFill>
                  <a:schemeClr val="tx1"/>
                </a:solidFill>
                <a:latin typeface="Arial" charset="0"/>
                <a:cs typeface="Arial" charset="0"/>
              </a:defRPr>
            </a:lvl2pPr>
            <a:lvl3pPr marL="1143000" indent="-228600">
              <a:spcBef>
                <a:spcPct val="20000"/>
              </a:spcBef>
              <a:buFont typeface="Arial" charset="0"/>
              <a:buChar char="•"/>
              <a:defRPr>
                <a:solidFill>
                  <a:schemeClr val="tx1"/>
                </a:solidFill>
                <a:latin typeface="Arial" charset="0"/>
                <a:cs typeface="Arial" charset="0"/>
              </a:defRPr>
            </a:lvl3pPr>
            <a:lvl4pPr marL="1600200" indent="-228600">
              <a:spcBef>
                <a:spcPct val="20000"/>
              </a:spcBef>
              <a:buFont typeface="Arial" charset="0"/>
              <a:buChar char="–"/>
              <a:defRPr sz="1600">
                <a:solidFill>
                  <a:schemeClr val="tx1"/>
                </a:solidFill>
                <a:latin typeface="Arial" charset="0"/>
                <a:cs typeface="Arial" charset="0"/>
              </a:defRPr>
            </a:lvl4pPr>
            <a:lvl5pPr marL="2057400" indent="-22860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algn="ctr">
              <a:spcBef>
                <a:spcPct val="0"/>
              </a:spcBef>
              <a:buFontTx/>
              <a:buNone/>
            </a:pPr>
            <a:r>
              <a:rPr lang="en-US" altLang="en-US" sz="1600" noProof="1">
                <a:latin typeface="Calibri" pitchFamily="34" charset="0"/>
              </a:rPr>
              <a:t>2020</a:t>
            </a:r>
          </a:p>
        </p:txBody>
      </p:sp>
      <p:sp>
        <p:nvSpPr>
          <p:cNvPr id="4115" name="Rectangle 448"/>
          <p:cNvSpPr>
            <a:spLocks noChangeArrowheads="1"/>
          </p:cNvSpPr>
          <p:nvPr/>
        </p:nvSpPr>
        <p:spPr bwMode="auto">
          <a:xfrm>
            <a:off x="5878513" y="3352800"/>
            <a:ext cx="960437"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anchor="ctr"/>
          <a:lstStyle>
            <a:lvl1pPr indent="-342900">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000">
                <a:solidFill>
                  <a:schemeClr val="tx1"/>
                </a:solidFill>
                <a:latin typeface="Arial" charset="0"/>
                <a:cs typeface="Arial" charset="0"/>
              </a:defRPr>
            </a:lvl2pPr>
            <a:lvl3pPr marL="1143000" indent="-228600">
              <a:spcBef>
                <a:spcPct val="20000"/>
              </a:spcBef>
              <a:buFont typeface="Arial" charset="0"/>
              <a:buChar char="•"/>
              <a:defRPr>
                <a:solidFill>
                  <a:schemeClr val="tx1"/>
                </a:solidFill>
                <a:latin typeface="Arial" charset="0"/>
                <a:cs typeface="Arial" charset="0"/>
              </a:defRPr>
            </a:lvl3pPr>
            <a:lvl4pPr marL="1600200" indent="-228600">
              <a:spcBef>
                <a:spcPct val="20000"/>
              </a:spcBef>
              <a:buFont typeface="Arial" charset="0"/>
              <a:buChar char="–"/>
              <a:defRPr sz="1600">
                <a:solidFill>
                  <a:schemeClr val="tx1"/>
                </a:solidFill>
                <a:latin typeface="Arial" charset="0"/>
                <a:cs typeface="Arial" charset="0"/>
              </a:defRPr>
            </a:lvl4pPr>
            <a:lvl5pPr marL="2057400" indent="-22860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algn="ctr">
              <a:spcBef>
                <a:spcPct val="0"/>
              </a:spcBef>
              <a:buFontTx/>
              <a:buNone/>
            </a:pPr>
            <a:r>
              <a:rPr lang="en-US" altLang="en-US" sz="1600" noProof="1">
                <a:latin typeface="Calibri" pitchFamily="34" charset="0"/>
              </a:rPr>
              <a:t>2018</a:t>
            </a:r>
          </a:p>
        </p:txBody>
      </p:sp>
      <p:sp>
        <p:nvSpPr>
          <p:cNvPr id="4116" name="Rektangel 91"/>
          <p:cNvSpPr>
            <a:spLocks noChangeArrowheads="1"/>
          </p:cNvSpPr>
          <p:nvPr/>
        </p:nvSpPr>
        <p:spPr bwMode="auto">
          <a:xfrm>
            <a:off x="2922588" y="1733550"/>
            <a:ext cx="2182812"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1688">
              <a:spcBef>
                <a:spcPct val="20000"/>
              </a:spcBef>
              <a:buFont typeface="Arial" charset="0"/>
              <a:buChar char="•"/>
              <a:defRPr sz="2400">
                <a:solidFill>
                  <a:schemeClr val="tx1"/>
                </a:solidFill>
                <a:latin typeface="Arial" charset="0"/>
                <a:cs typeface="Arial" charset="0"/>
              </a:defRPr>
            </a:lvl1pPr>
            <a:lvl2pPr marL="742950" indent="-285750" defTabSz="801688">
              <a:spcBef>
                <a:spcPct val="20000"/>
              </a:spcBef>
              <a:buFont typeface="Arial" charset="0"/>
              <a:buChar char="–"/>
              <a:defRPr sz="2000">
                <a:solidFill>
                  <a:schemeClr val="tx1"/>
                </a:solidFill>
                <a:latin typeface="Arial" charset="0"/>
                <a:cs typeface="Arial" charset="0"/>
              </a:defRPr>
            </a:lvl2pPr>
            <a:lvl3pPr marL="1143000" indent="-228600" defTabSz="801688">
              <a:spcBef>
                <a:spcPct val="20000"/>
              </a:spcBef>
              <a:buFont typeface="Arial" charset="0"/>
              <a:buChar char="•"/>
              <a:defRPr>
                <a:solidFill>
                  <a:schemeClr val="tx1"/>
                </a:solidFill>
                <a:latin typeface="Arial" charset="0"/>
                <a:cs typeface="Arial" charset="0"/>
              </a:defRPr>
            </a:lvl3pPr>
            <a:lvl4pPr marL="1600200" indent="-228600" defTabSz="801688">
              <a:spcBef>
                <a:spcPct val="20000"/>
              </a:spcBef>
              <a:buFont typeface="Arial" charset="0"/>
              <a:buChar char="–"/>
              <a:defRPr sz="1600">
                <a:solidFill>
                  <a:schemeClr val="tx1"/>
                </a:solidFill>
                <a:latin typeface="Arial" charset="0"/>
                <a:cs typeface="Arial" charset="0"/>
              </a:defRPr>
            </a:lvl4pPr>
            <a:lvl5pPr marL="2057400" indent="-228600" defTabSz="801688">
              <a:spcBef>
                <a:spcPct val="20000"/>
              </a:spcBef>
              <a:buFont typeface="Arial" charset="0"/>
              <a:buChar char="»"/>
              <a:defRPr sz="1400">
                <a:solidFill>
                  <a:schemeClr val="tx1"/>
                </a:solidFill>
                <a:latin typeface="Arial" charset="0"/>
                <a:cs typeface="Arial" charset="0"/>
              </a:defRPr>
            </a:lvl5pPr>
            <a:lvl6pPr marL="2514600" indent="-228600" defTabSz="801688"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defTabSz="801688"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defTabSz="801688"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defTabSz="801688"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a:buFontTx/>
              <a:buNone/>
            </a:pPr>
            <a:r>
              <a:rPr lang="en-US" altLang="en-US" sz="1400" b="1" noProof="1">
                <a:solidFill>
                  <a:srgbClr val="080808"/>
                </a:solidFill>
                <a:latin typeface="Calibri" pitchFamily="34" charset="0"/>
              </a:rPr>
              <a:t>February 5, 2015</a:t>
            </a:r>
          </a:p>
          <a:p>
            <a:pPr>
              <a:buFontTx/>
              <a:buNone/>
            </a:pPr>
            <a:r>
              <a:rPr lang="en-US" altLang="en-US" sz="1400" noProof="1">
                <a:solidFill>
                  <a:srgbClr val="080808"/>
                </a:solidFill>
                <a:latin typeface="Calibri" pitchFamily="34" charset="0"/>
              </a:rPr>
              <a:t>Implement Post-Shutdown Emergency Plan</a:t>
            </a:r>
          </a:p>
        </p:txBody>
      </p:sp>
      <p:sp>
        <p:nvSpPr>
          <p:cNvPr id="42" name="Rectangle 447"/>
          <p:cNvSpPr>
            <a:spLocks noChangeArrowheads="1"/>
          </p:cNvSpPr>
          <p:nvPr/>
        </p:nvSpPr>
        <p:spPr bwMode="auto">
          <a:xfrm>
            <a:off x="4914900" y="3265488"/>
            <a:ext cx="977900" cy="457200"/>
          </a:xfrm>
          <a:prstGeom prst="rect">
            <a:avLst/>
          </a:prstGeom>
          <a:solidFill>
            <a:schemeClr val="accent1">
              <a:lumMod val="40000"/>
              <a:lumOff val="60000"/>
            </a:schemeClr>
          </a:solidFill>
          <a:ln w="19050">
            <a:solidFill>
              <a:schemeClr val="accent1">
                <a:lumMod val="75000"/>
              </a:schemeClr>
            </a:solidFill>
            <a:round/>
            <a:headEnd/>
            <a:tailEnd/>
          </a:ln>
        </p:spPr>
        <p:txBody>
          <a:bodyPr anchor="ctr"/>
          <a:lstStyle/>
          <a:p>
            <a:pPr indent="-342900" algn="ctr">
              <a:defRPr/>
            </a:pPr>
            <a:endParaRPr lang="en-US" noProof="1">
              <a:latin typeface="Calibri" pitchFamily="-111" charset="0"/>
            </a:endParaRPr>
          </a:p>
        </p:txBody>
      </p:sp>
      <p:sp>
        <p:nvSpPr>
          <p:cNvPr id="4118" name="Rectangle 448"/>
          <p:cNvSpPr>
            <a:spLocks noChangeArrowheads="1"/>
          </p:cNvSpPr>
          <p:nvPr/>
        </p:nvSpPr>
        <p:spPr bwMode="auto">
          <a:xfrm>
            <a:off x="4903788" y="3359150"/>
            <a:ext cx="97472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anchor="ctr"/>
          <a:lstStyle>
            <a:lvl1pPr indent="-342900">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000">
                <a:solidFill>
                  <a:schemeClr val="tx1"/>
                </a:solidFill>
                <a:latin typeface="Arial" charset="0"/>
                <a:cs typeface="Arial" charset="0"/>
              </a:defRPr>
            </a:lvl2pPr>
            <a:lvl3pPr marL="1143000" indent="-228600">
              <a:spcBef>
                <a:spcPct val="20000"/>
              </a:spcBef>
              <a:buFont typeface="Arial" charset="0"/>
              <a:buChar char="•"/>
              <a:defRPr>
                <a:solidFill>
                  <a:schemeClr val="tx1"/>
                </a:solidFill>
                <a:latin typeface="Arial" charset="0"/>
                <a:cs typeface="Arial" charset="0"/>
              </a:defRPr>
            </a:lvl3pPr>
            <a:lvl4pPr marL="1600200" indent="-228600">
              <a:spcBef>
                <a:spcPct val="20000"/>
              </a:spcBef>
              <a:buFont typeface="Arial" charset="0"/>
              <a:buChar char="–"/>
              <a:defRPr sz="1600">
                <a:solidFill>
                  <a:schemeClr val="tx1"/>
                </a:solidFill>
                <a:latin typeface="Arial" charset="0"/>
                <a:cs typeface="Arial" charset="0"/>
              </a:defRPr>
            </a:lvl4pPr>
            <a:lvl5pPr marL="2057400" indent="-22860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algn="ctr">
              <a:spcBef>
                <a:spcPct val="0"/>
              </a:spcBef>
              <a:buFontTx/>
              <a:buNone/>
            </a:pPr>
            <a:r>
              <a:rPr lang="en-US" altLang="en-US" sz="1600" noProof="1">
                <a:latin typeface="Calibri" pitchFamily="34" charset="0"/>
              </a:rPr>
              <a:t>2017</a:t>
            </a:r>
          </a:p>
        </p:txBody>
      </p:sp>
      <p:sp>
        <p:nvSpPr>
          <p:cNvPr id="44" name="Rectangle 448"/>
          <p:cNvSpPr>
            <a:spLocks noChangeArrowheads="1"/>
          </p:cNvSpPr>
          <p:nvPr/>
        </p:nvSpPr>
        <p:spPr bwMode="auto">
          <a:xfrm>
            <a:off x="6835775" y="3265488"/>
            <a:ext cx="979488" cy="457200"/>
          </a:xfrm>
          <a:prstGeom prst="rect">
            <a:avLst/>
          </a:prstGeom>
          <a:solidFill>
            <a:schemeClr val="accent1">
              <a:lumMod val="40000"/>
              <a:lumOff val="60000"/>
            </a:schemeClr>
          </a:solidFill>
          <a:ln w="19050">
            <a:solidFill>
              <a:schemeClr val="accent1">
                <a:lumMod val="75000"/>
              </a:schemeClr>
            </a:solidFill>
            <a:round/>
            <a:headEnd/>
            <a:tailEnd/>
          </a:ln>
        </p:spPr>
        <p:txBody>
          <a:bodyPr anchor="ctr"/>
          <a:lstStyle/>
          <a:p>
            <a:pPr indent="-342900" algn="ctr">
              <a:defRPr/>
            </a:pPr>
            <a:endParaRPr lang="en-US" noProof="1">
              <a:latin typeface="Calibri" pitchFamily="-111" charset="0"/>
            </a:endParaRPr>
          </a:p>
        </p:txBody>
      </p:sp>
      <p:sp>
        <p:nvSpPr>
          <p:cNvPr id="4120" name="Rectangle 448"/>
          <p:cNvSpPr>
            <a:spLocks noChangeArrowheads="1"/>
          </p:cNvSpPr>
          <p:nvPr/>
        </p:nvSpPr>
        <p:spPr bwMode="auto">
          <a:xfrm>
            <a:off x="6854825" y="3352800"/>
            <a:ext cx="9604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anchor="ctr"/>
          <a:lstStyle>
            <a:lvl1pPr indent="-342900">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000">
                <a:solidFill>
                  <a:schemeClr val="tx1"/>
                </a:solidFill>
                <a:latin typeface="Arial" charset="0"/>
                <a:cs typeface="Arial" charset="0"/>
              </a:defRPr>
            </a:lvl2pPr>
            <a:lvl3pPr marL="1143000" indent="-228600">
              <a:spcBef>
                <a:spcPct val="20000"/>
              </a:spcBef>
              <a:buFont typeface="Arial" charset="0"/>
              <a:buChar char="•"/>
              <a:defRPr>
                <a:solidFill>
                  <a:schemeClr val="tx1"/>
                </a:solidFill>
                <a:latin typeface="Arial" charset="0"/>
                <a:cs typeface="Arial" charset="0"/>
              </a:defRPr>
            </a:lvl3pPr>
            <a:lvl4pPr marL="1600200" indent="-228600">
              <a:spcBef>
                <a:spcPct val="20000"/>
              </a:spcBef>
              <a:buFont typeface="Arial" charset="0"/>
              <a:buChar char="–"/>
              <a:defRPr sz="1600">
                <a:solidFill>
                  <a:schemeClr val="tx1"/>
                </a:solidFill>
                <a:latin typeface="Arial" charset="0"/>
                <a:cs typeface="Arial" charset="0"/>
              </a:defRPr>
            </a:lvl4pPr>
            <a:lvl5pPr marL="2057400" indent="-22860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algn="ctr">
              <a:spcBef>
                <a:spcPct val="0"/>
              </a:spcBef>
              <a:buFontTx/>
              <a:buNone/>
            </a:pPr>
            <a:r>
              <a:rPr lang="en-US" altLang="en-US" sz="1600" noProof="1">
                <a:latin typeface="Calibri" pitchFamily="34" charset="0"/>
              </a:rPr>
              <a:t>2019</a:t>
            </a:r>
          </a:p>
        </p:txBody>
      </p:sp>
      <p:sp>
        <p:nvSpPr>
          <p:cNvPr id="2" name="Pentagon 1"/>
          <p:cNvSpPr/>
          <p:nvPr/>
        </p:nvSpPr>
        <p:spPr>
          <a:xfrm>
            <a:off x="3146425" y="3886200"/>
            <a:ext cx="1193800" cy="484188"/>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122" name="Rectangle 448"/>
          <p:cNvSpPr>
            <a:spLocks noChangeArrowheads="1"/>
          </p:cNvSpPr>
          <p:nvPr/>
        </p:nvSpPr>
        <p:spPr bwMode="auto">
          <a:xfrm>
            <a:off x="3157538" y="3952875"/>
            <a:ext cx="101282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anchor="ctr"/>
          <a:lstStyle>
            <a:lvl1pPr indent="-342900">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000">
                <a:solidFill>
                  <a:schemeClr val="tx1"/>
                </a:solidFill>
                <a:latin typeface="Arial" charset="0"/>
                <a:cs typeface="Arial" charset="0"/>
              </a:defRPr>
            </a:lvl2pPr>
            <a:lvl3pPr marL="1143000" indent="-228600">
              <a:spcBef>
                <a:spcPct val="20000"/>
              </a:spcBef>
              <a:buFont typeface="Arial" charset="0"/>
              <a:buChar char="•"/>
              <a:defRPr>
                <a:solidFill>
                  <a:schemeClr val="tx1"/>
                </a:solidFill>
                <a:latin typeface="Arial" charset="0"/>
                <a:cs typeface="Arial" charset="0"/>
              </a:defRPr>
            </a:lvl3pPr>
            <a:lvl4pPr marL="1600200" indent="-228600">
              <a:spcBef>
                <a:spcPct val="20000"/>
              </a:spcBef>
              <a:buFont typeface="Arial" charset="0"/>
              <a:buChar char="–"/>
              <a:defRPr sz="1600">
                <a:solidFill>
                  <a:schemeClr val="tx1"/>
                </a:solidFill>
                <a:latin typeface="Arial" charset="0"/>
                <a:cs typeface="Arial" charset="0"/>
              </a:defRPr>
            </a:lvl4pPr>
            <a:lvl5pPr marL="2057400" indent="-22860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algn="ctr">
              <a:spcBef>
                <a:spcPct val="0"/>
              </a:spcBef>
              <a:buFontTx/>
              <a:buNone/>
            </a:pPr>
            <a:r>
              <a:rPr lang="en-US" altLang="en-US" sz="1600" noProof="1">
                <a:latin typeface="Calibri" pitchFamily="34" charset="0"/>
              </a:rPr>
              <a:t>SAFSTOR I</a:t>
            </a:r>
          </a:p>
        </p:txBody>
      </p:sp>
      <p:sp>
        <p:nvSpPr>
          <p:cNvPr id="50" name="Pentagon 49"/>
          <p:cNvSpPr/>
          <p:nvPr/>
        </p:nvSpPr>
        <p:spPr>
          <a:xfrm>
            <a:off x="4359275" y="4343400"/>
            <a:ext cx="3857625" cy="484188"/>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124" name="Rectangle 448"/>
          <p:cNvSpPr>
            <a:spLocks noChangeArrowheads="1"/>
          </p:cNvSpPr>
          <p:nvPr/>
        </p:nvSpPr>
        <p:spPr bwMode="auto">
          <a:xfrm>
            <a:off x="4359275" y="4419600"/>
            <a:ext cx="360362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anchor="ctr"/>
          <a:lstStyle>
            <a:lvl1pPr indent="-342900">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000">
                <a:solidFill>
                  <a:schemeClr val="tx1"/>
                </a:solidFill>
                <a:latin typeface="Arial" charset="0"/>
                <a:cs typeface="Arial" charset="0"/>
              </a:defRPr>
            </a:lvl2pPr>
            <a:lvl3pPr marL="1143000" indent="-228600">
              <a:spcBef>
                <a:spcPct val="20000"/>
              </a:spcBef>
              <a:buFont typeface="Arial" charset="0"/>
              <a:buChar char="•"/>
              <a:defRPr>
                <a:solidFill>
                  <a:schemeClr val="tx1"/>
                </a:solidFill>
                <a:latin typeface="Arial" charset="0"/>
                <a:cs typeface="Arial" charset="0"/>
              </a:defRPr>
            </a:lvl3pPr>
            <a:lvl4pPr marL="1600200" indent="-228600">
              <a:spcBef>
                <a:spcPct val="20000"/>
              </a:spcBef>
              <a:buFont typeface="Arial" charset="0"/>
              <a:buChar char="–"/>
              <a:defRPr sz="1600">
                <a:solidFill>
                  <a:schemeClr val="tx1"/>
                </a:solidFill>
                <a:latin typeface="Arial" charset="0"/>
                <a:cs typeface="Arial" charset="0"/>
              </a:defRPr>
            </a:lvl4pPr>
            <a:lvl5pPr marL="2057400" indent="-22860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algn="ctr">
              <a:spcBef>
                <a:spcPct val="0"/>
              </a:spcBef>
              <a:buFontTx/>
              <a:buNone/>
            </a:pPr>
            <a:r>
              <a:rPr lang="en-US" altLang="en-US" sz="1600" noProof="1">
                <a:latin typeface="Calibri" pitchFamily="34" charset="0"/>
              </a:rPr>
              <a:t>SAFSTOR II</a:t>
            </a:r>
          </a:p>
        </p:txBody>
      </p:sp>
      <p:sp>
        <p:nvSpPr>
          <p:cNvPr id="52" name="Pentagon 51"/>
          <p:cNvSpPr/>
          <p:nvPr/>
        </p:nvSpPr>
        <p:spPr>
          <a:xfrm>
            <a:off x="8245475" y="4849813"/>
            <a:ext cx="788988" cy="484187"/>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126" name="Rectangle 448"/>
          <p:cNvSpPr>
            <a:spLocks noChangeArrowheads="1"/>
          </p:cNvSpPr>
          <p:nvPr/>
        </p:nvSpPr>
        <p:spPr bwMode="auto">
          <a:xfrm>
            <a:off x="8245475" y="4926013"/>
            <a:ext cx="620713"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anchor="ctr"/>
          <a:lstStyle>
            <a:lvl1pPr indent="-342900">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000">
                <a:solidFill>
                  <a:schemeClr val="tx1"/>
                </a:solidFill>
                <a:latin typeface="Arial" charset="0"/>
                <a:cs typeface="Arial" charset="0"/>
              </a:defRPr>
            </a:lvl2pPr>
            <a:lvl3pPr marL="1143000" indent="-228600">
              <a:spcBef>
                <a:spcPct val="20000"/>
              </a:spcBef>
              <a:buFont typeface="Arial" charset="0"/>
              <a:buChar char="•"/>
              <a:defRPr>
                <a:solidFill>
                  <a:schemeClr val="tx1"/>
                </a:solidFill>
                <a:latin typeface="Arial" charset="0"/>
                <a:cs typeface="Arial" charset="0"/>
              </a:defRPr>
            </a:lvl3pPr>
            <a:lvl4pPr marL="1600200" indent="-228600">
              <a:spcBef>
                <a:spcPct val="20000"/>
              </a:spcBef>
              <a:buFont typeface="Arial" charset="0"/>
              <a:buChar char="–"/>
              <a:defRPr sz="1600">
                <a:solidFill>
                  <a:schemeClr val="tx1"/>
                </a:solidFill>
                <a:latin typeface="Arial" charset="0"/>
                <a:cs typeface="Arial" charset="0"/>
              </a:defRPr>
            </a:lvl4pPr>
            <a:lvl5pPr marL="2057400" indent="-22860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algn="ctr">
              <a:spcBef>
                <a:spcPct val="0"/>
              </a:spcBef>
              <a:buFontTx/>
              <a:buNone/>
            </a:pPr>
            <a:r>
              <a:rPr lang="en-US" altLang="en-US" sz="1600" noProof="1">
                <a:latin typeface="Calibri" pitchFamily="34" charset="0"/>
              </a:rPr>
              <a:t>ISFSI</a:t>
            </a:r>
          </a:p>
        </p:txBody>
      </p:sp>
      <p:sp>
        <p:nvSpPr>
          <p:cNvPr id="4127" name="Rektangel 100"/>
          <p:cNvSpPr>
            <a:spLocks noChangeArrowheads="1"/>
          </p:cNvSpPr>
          <p:nvPr/>
        </p:nvSpPr>
        <p:spPr bwMode="auto">
          <a:xfrm>
            <a:off x="7467600" y="2073275"/>
            <a:ext cx="15240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1688">
              <a:spcBef>
                <a:spcPct val="20000"/>
              </a:spcBef>
              <a:buFont typeface="Arial" charset="0"/>
              <a:buChar char="•"/>
              <a:defRPr sz="2400">
                <a:solidFill>
                  <a:schemeClr val="tx1"/>
                </a:solidFill>
                <a:latin typeface="Arial" charset="0"/>
                <a:cs typeface="Arial" charset="0"/>
              </a:defRPr>
            </a:lvl1pPr>
            <a:lvl2pPr marL="742950" indent="-285750" defTabSz="801688">
              <a:spcBef>
                <a:spcPct val="20000"/>
              </a:spcBef>
              <a:buFont typeface="Arial" charset="0"/>
              <a:buChar char="–"/>
              <a:defRPr sz="2000">
                <a:solidFill>
                  <a:schemeClr val="tx1"/>
                </a:solidFill>
                <a:latin typeface="Arial" charset="0"/>
                <a:cs typeface="Arial" charset="0"/>
              </a:defRPr>
            </a:lvl2pPr>
            <a:lvl3pPr marL="1143000" indent="-228600" defTabSz="801688">
              <a:spcBef>
                <a:spcPct val="20000"/>
              </a:spcBef>
              <a:buFont typeface="Arial" charset="0"/>
              <a:buChar char="•"/>
              <a:defRPr>
                <a:solidFill>
                  <a:schemeClr val="tx1"/>
                </a:solidFill>
                <a:latin typeface="Arial" charset="0"/>
                <a:cs typeface="Arial" charset="0"/>
              </a:defRPr>
            </a:lvl3pPr>
            <a:lvl4pPr marL="1600200" indent="-228600" defTabSz="801688">
              <a:spcBef>
                <a:spcPct val="20000"/>
              </a:spcBef>
              <a:buFont typeface="Arial" charset="0"/>
              <a:buChar char="–"/>
              <a:defRPr sz="1600">
                <a:solidFill>
                  <a:schemeClr val="tx1"/>
                </a:solidFill>
                <a:latin typeface="Arial" charset="0"/>
                <a:cs typeface="Arial" charset="0"/>
              </a:defRPr>
            </a:lvl4pPr>
            <a:lvl5pPr marL="2057400" indent="-228600" defTabSz="801688">
              <a:spcBef>
                <a:spcPct val="20000"/>
              </a:spcBef>
              <a:buFont typeface="Arial" charset="0"/>
              <a:buChar char="»"/>
              <a:defRPr sz="1400">
                <a:solidFill>
                  <a:schemeClr val="tx1"/>
                </a:solidFill>
                <a:latin typeface="Arial" charset="0"/>
                <a:cs typeface="Arial" charset="0"/>
              </a:defRPr>
            </a:lvl5pPr>
            <a:lvl6pPr marL="2514600" indent="-228600" defTabSz="801688"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defTabSz="801688"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defTabSz="801688"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defTabSz="801688"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a:buFontTx/>
              <a:buNone/>
            </a:pPr>
            <a:r>
              <a:rPr lang="en-US" altLang="en-US" sz="1400" b="1" noProof="1">
                <a:solidFill>
                  <a:srgbClr val="080808"/>
                </a:solidFill>
                <a:latin typeface="Calibri" pitchFamily="34" charset="0"/>
              </a:rPr>
              <a:t>2020</a:t>
            </a:r>
          </a:p>
          <a:p>
            <a:pPr>
              <a:buFontTx/>
              <a:buNone/>
            </a:pPr>
            <a:r>
              <a:rPr lang="en-US" altLang="en-US" sz="1400" noProof="1">
                <a:solidFill>
                  <a:srgbClr val="080808"/>
                </a:solidFill>
                <a:latin typeface="Calibri" pitchFamily="34" charset="0"/>
              </a:rPr>
              <a:t>Implement ISFSI Emergency Plan</a:t>
            </a:r>
          </a:p>
        </p:txBody>
      </p:sp>
      <p:sp>
        <p:nvSpPr>
          <p:cNvPr id="59" name="Nedadgående pil 90"/>
          <p:cNvSpPr>
            <a:spLocks noChangeArrowheads="1"/>
          </p:cNvSpPr>
          <p:nvPr/>
        </p:nvSpPr>
        <p:spPr bwMode="auto">
          <a:xfrm>
            <a:off x="4191000" y="2765425"/>
            <a:ext cx="250825" cy="538163"/>
          </a:xfrm>
          <a:prstGeom prst="downArrow">
            <a:avLst>
              <a:gd name="adj1" fmla="val 50000"/>
              <a:gd name="adj2" fmla="val 50004"/>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dirty="0">
              <a:solidFill>
                <a:srgbClr val="FFFFFF"/>
              </a:solidFill>
              <a:latin typeface="Calibri" pitchFamily="-111" charset="0"/>
            </a:endParaRPr>
          </a:p>
        </p:txBody>
      </p:sp>
      <p:sp>
        <p:nvSpPr>
          <p:cNvPr id="58" name="Nedadgående pil 90"/>
          <p:cNvSpPr>
            <a:spLocks noChangeArrowheads="1"/>
          </p:cNvSpPr>
          <p:nvPr/>
        </p:nvSpPr>
        <p:spPr bwMode="auto">
          <a:xfrm>
            <a:off x="8077200" y="2819400"/>
            <a:ext cx="250825" cy="538163"/>
          </a:xfrm>
          <a:prstGeom prst="downArrow">
            <a:avLst>
              <a:gd name="adj1" fmla="val 50000"/>
              <a:gd name="adj2" fmla="val 50004"/>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dirty="0">
              <a:solidFill>
                <a:srgbClr val="FFFFFF"/>
              </a:solidFill>
              <a:latin typeface="Calibri" pitchFamily="-111" charset="0"/>
            </a:endParaRPr>
          </a:p>
        </p:txBody>
      </p:sp>
      <p:sp>
        <p:nvSpPr>
          <p:cNvPr id="49" name="Nedadgående pil 90"/>
          <p:cNvSpPr>
            <a:spLocks noChangeArrowheads="1"/>
          </p:cNvSpPr>
          <p:nvPr/>
        </p:nvSpPr>
        <p:spPr bwMode="auto">
          <a:xfrm>
            <a:off x="3014663" y="2438400"/>
            <a:ext cx="247650" cy="904875"/>
          </a:xfrm>
          <a:prstGeom prst="downArrow">
            <a:avLst>
              <a:gd name="adj1" fmla="val 50000"/>
              <a:gd name="adj2" fmla="val 50004"/>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dirty="0">
              <a:solidFill>
                <a:srgbClr val="FFFFFF"/>
              </a:solidFill>
              <a:latin typeface="Calibri" pitchFamily="-111" charset="0"/>
            </a:endParaRPr>
          </a:p>
        </p:txBody>
      </p:sp>
    </p:spTree>
    <p:extLst>
      <p:ext uri="{BB962C8B-B14F-4D97-AF65-F5344CB8AC3E}">
        <p14:creationId xmlns:p14="http://schemas.microsoft.com/office/powerpoint/2010/main" val="23888305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CF2147F-6F6C-4333-9E01-218A7A654D13}" type="slidenum">
              <a:rPr lang="en-US" smtClean="0">
                <a:solidFill>
                  <a:prstClr val="black"/>
                </a:solidFill>
              </a:rPr>
              <a:pPr/>
              <a:t>4</a:t>
            </a:fld>
            <a:endParaRPr lang="en-US" dirty="0">
              <a:solidFill>
                <a:prstClr val="black"/>
              </a:solidFill>
            </a:endParaRPr>
          </a:p>
        </p:txBody>
      </p:sp>
      <p:sp>
        <p:nvSpPr>
          <p:cNvPr id="2" name="Title 1"/>
          <p:cNvSpPr>
            <a:spLocks noGrp="1"/>
          </p:cNvSpPr>
          <p:nvPr>
            <p:ph type="title"/>
          </p:nvPr>
        </p:nvSpPr>
        <p:spPr/>
        <p:txBody>
          <a:bodyPr>
            <a:noAutofit/>
          </a:bodyPr>
          <a:lstStyle/>
          <a:p>
            <a:pPr algn="l"/>
            <a:r>
              <a:rPr lang="en-US" sz="3200" dirty="0" smtClean="0"/>
              <a:t>Staffing Transition to Decommissioning</a:t>
            </a:r>
            <a:endParaRPr lang="en-US" sz="32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089" y="1767840"/>
            <a:ext cx="8325591" cy="334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44089" y="1447800"/>
            <a:ext cx="2011679" cy="32004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prstClr val="white"/>
                </a:solidFill>
              </a:rPr>
              <a:t>Operation</a:t>
            </a:r>
            <a:endParaRPr lang="en-US" sz="1600" b="1" dirty="0">
              <a:solidFill>
                <a:prstClr val="white"/>
              </a:solidFill>
            </a:endParaRPr>
          </a:p>
        </p:txBody>
      </p:sp>
      <p:sp>
        <p:nvSpPr>
          <p:cNvPr id="8" name="Rectangle 7"/>
          <p:cNvSpPr/>
          <p:nvPr/>
        </p:nvSpPr>
        <p:spPr>
          <a:xfrm>
            <a:off x="2555768" y="1447800"/>
            <a:ext cx="4805151" cy="32004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prstClr val="white"/>
                </a:solidFill>
              </a:rPr>
              <a:t>Dormancy Preparation</a:t>
            </a:r>
            <a:endParaRPr lang="en-US" sz="1600" b="1" dirty="0">
              <a:solidFill>
                <a:prstClr val="white"/>
              </a:solidFill>
            </a:endParaRPr>
          </a:p>
        </p:txBody>
      </p:sp>
      <p:sp>
        <p:nvSpPr>
          <p:cNvPr id="9" name="Right Arrow 8"/>
          <p:cNvSpPr/>
          <p:nvPr/>
        </p:nvSpPr>
        <p:spPr>
          <a:xfrm>
            <a:off x="7354146" y="1447800"/>
            <a:ext cx="1744134" cy="320040"/>
          </a:xfrm>
          <a:prstGeom prst="rightArrow">
            <a:avLst>
              <a:gd name="adj1" fmla="val 100000"/>
              <a:gd name="adj2" fmla="val 50000"/>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prstClr val="white"/>
                </a:solidFill>
              </a:rPr>
              <a:t>SAFSTOR</a:t>
            </a:r>
            <a:endParaRPr lang="en-US" sz="1600" b="1" dirty="0">
              <a:solidFill>
                <a:prstClr val="white"/>
              </a:solidFill>
            </a:endParaRPr>
          </a:p>
        </p:txBody>
      </p:sp>
      <p:sp>
        <p:nvSpPr>
          <p:cNvPr id="10" name="Right Arrow 9"/>
          <p:cNvSpPr/>
          <p:nvPr/>
        </p:nvSpPr>
        <p:spPr>
          <a:xfrm>
            <a:off x="544089" y="2727960"/>
            <a:ext cx="2011680" cy="1760220"/>
          </a:xfrm>
          <a:prstGeom prst="rightArrow">
            <a:avLst>
              <a:gd name="adj1" fmla="val 100000"/>
              <a:gd name="adj2" fmla="val 11259"/>
            </a:avLst>
          </a:prstGeom>
          <a:solidFill>
            <a:srgbClr val="008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smtClean="0">
                <a:solidFill>
                  <a:prstClr val="white"/>
                </a:solidFill>
              </a:rPr>
              <a:t>Site Operation</a:t>
            </a:r>
          </a:p>
          <a:p>
            <a:pPr marL="285750" indent="-285750">
              <a:buFont typeface="Wingdings" pitchFamily="2" charset="2"/>
              <a:buChar char="ü"/>
            </a:pPr>
            <a:r>
              <a:rPr lang="en-US" sz="1600" b="1" dirty="0" smtClean="0">
                <a:solidFill>
                  <a:prstClr val="white"/>
                </a:solidFill>
              </a:rPr>
              <a:t>Operation Safety</a:t>
            </a:r>
          </a:p>
          <a:p>
            <a:endParaRPr lang="en-US" sz="1600" b="1" dirty="0" smtClean="0">
              <a:solidFill>
                <a:prstClr val="white"/>
              </a:solidFill>
            </a:endParaRPr>
          </a:p>
          <a:p>
            <a:pPr algn="ctr"/>
            <a:r>
              <a:rPr lang="en-US" sz="1200" b="1" dirty="0" smtClean="0">
                <a:solidFill>
                  <a:prstClr val="white"/>
                </a:solidFill>
              </a:rPr>
              <a:t>~550 Personnel</a:t>
            </a:r>
            <a:endParaRPr lang="en-US" sz="1200" b="1" dirty="0">
              <a:solidFill>
                <a:prstClr val="white"/>
              </a:solidFill>
            </a:endParaRPr>
          </a:p>
        </p:txBody>
      </p:sp>
      <p:sp>
        <p:nvSpPr>
          <p:cNvPr id="11" name="Right Arrow 10"/>
          <p:cNvSpPr/>
          <p:nvPr/>
        </p:nvSpPr>
        <p:spPr>
          <a:xfrm>
            <a:off x="544088" y="4526280"/>
            <a:ext cx="2011680" cy="762000"/>
          </a:xfrm>
          <a:prstGeom prst="rightArrow">
            <a:avLst>
              <a:gd name="adj1" fmla="val 100000"/>
              <a:gd name="adj2" fmla="val 26651"/>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solidFill>
                  <a:prstClr val="white"/>
                </a:solidFill>
              </a:rPr>
              <a:t>Decom</a:t>
            </a:r>
            <a:r>
              <a:rPr lang="en-US" sz="1600" b="1" dirty="0" smtClean="0">
                <a:solidFill>
                  <a:prstClr val="white"/>
                </a:solidFill>
              </a:rPr>
              <a:t> Planning</a:t>
            </a:r>
            <a:endParaRPr lang="en-US" sz="1600" b="1" dirty="0">
              <a:solidFill>
                <a:prstClr val="white"/>
              </a:solidFill>
            </a:endParaRPr>
          </a:p>
        </p:txBody>
      </p:sp>
      <p:sp>
        <p:nvSpPr>
          <p:cNvPr id="12" name="TextBox 11"/>
          <p:cNvSpPr txBox="1"/>
          <p:nvPr/>
        </p:nvSpPr>
        <p:spPr>
          <a:xfrm rot="16200000">
            <a:off x="-1506262" y="4303514"/>
            <a:ext cx="3520440" cy="369332"/>
          </a:xfrm>
          <a:prstGeom prst="rect">
            <a:avLst/>
          </a:prstGeom>
          <a:solidFill>
            <a:schemeClr val="tx1"/>
          </a:solidFill>
        </p:spPr>
        <p:txBody>
          <a:bodyPr wrap="square" rtlCol="0">
            <a:spAutoFit/>
          </a:bodyPr>
          <a:lstStyle/>
          <a:p>
            <a:pPr algn="ctr"/>
            <a:r>
              <a:rPr lang="en-US" b="1" i="1" dirty="0" smtClean="0">
                <a:solidFill>
                  <a:prstClr val="white"/>
                </a:solidFill>
              </a:rPr>
              <a:t>Organizations</a:t>
            </a:r>
            <a:endParaRPr lang="en-US" b="1" i="1" dirty="0">
              <a:solidFill>
                <a:prstClr val="white"/>
              </a:solidFill>
            </a:endParaRPr>
          </a:p>
        </p:txBody>
      </p:sp>
      <p:sp>
        <p:nvSpPr>
          <p:cNvPr id="13" name="Right Arrow 12"/>
          <p:cNvSpPr/>
          <p:nvPr/>
        </p:nvSpPr>
        <p:spPr>
          <a:xfrm>
            <a:off x="2606040" y="3002280"/>
            <a:ext cx="1828800" cy="1905000"/>
          </a:xfrm>
          <a:prstGeom prst="rightArrow">
            <a:avLst>
              <a:gd name="adj1" fmla="val 100000"/>
              <a:gd name="adj2" fmla="val 11505"/>
            </a:avLst>
          </a:prstGeom>
          <a:solidFill>
            <a:srgbClr val="008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smtClean="0">
                <a:solidFill>
                  <a:prstClr val="white"/>
                </a:solidFill>
              </a:rPr>
              <a:t>Wet Fuel (Hot) Management</a:t>
            </a:r>
          </a:p>
          <a:p>
            <a:pPr algn="ctr"/>
            <a:endParaRPr lang="en-US" sz="1600" b="1" dirty="0">
              <a:solidFill>
                <a:prstClr val="white"/>
              </a:solidFill>
            </a:endParaRPr>
          </a:p>
          <a:p>
            <a:pPr algn="ctr"/>
            <a:r>
              <a:rPr lang="en-US" sz="1200" b="1" dirty="0" smtClean="0">
                <a:solidFill>
                  <a:prstClr val="white"/>
                </a:solidFill>
              </a:rPr>
              <a:t>~316 Personnel</a:t>
            </a:r>
            <a:endParaRPr lang="en-US" sz="1200" b="1" dirty="0">
              <a:solidFill>
                <a:prstClr val="white"/>
              </a:solidFill>
            </a:endParaRPr>
          </a:p>
        </p:txBody>
      </p:sp>
      <p:sp>
        <p:nvSpPr>
          <p:cNvPr id="14" name="Right Arrow 13"/>
          <p:cNvSpPr/>
          <p:nvPr/>
        </p:nvSpPr>
        <p:spPr>
          <a:xfrm>
            <a:off x="4434840" y="3185160"/>
            <a:ext cx="2880360" cy="1463040"/>
          </a:xfrm>
          <a:prstGeom prst="rightArrow">
            <a:avLst>
              <a:gd name="adj1" fmla="val 100000"/>
              <a:gd name="adj2" fmla="val 16598"/>
            </a:avLst>
          </a:prstGeom>
          <a:solidFill>
            <a:srgbClr val="008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prstClr val="white"/>
                </a:solidFill>
              </a:rPr>
              <a:t>Wet Fuel </a:t>
            </a:r>
            <a:r>
              <a:rPr lang="en-US" sz="1600" b="1" u="sng" dirty="0" smtClean="0">
                <a:solidFill>
                  <a:prstClr val="white"/>
                </a:solidFill>
              </a:rPr>
              <a:t>(Cool) Management</a:t>
            </a:r>
            <a:endParaRPr lang="en-US" sz="1600" b="1" dirty="0" smtClean="0">
              <a:solidFill>
                <a:prstClr val="white"/>
              </a:solidFill>
            </a:endParaRPr>
          </a:p>
          <a:p>
            <a:pPr algn="ctr"/>
            <a:endParaRPr lang="en-US" sz="1400" b="1" dirty="0" smtClean="0">
              <a:solidFill>
                <a:prstClr val="white"/>
              </a:solidFill>
            </a:endParaRPr>
          </a:p>
          <a:p>
            <a:pPr algn="ctr"/>
            <a:r>
              <a:rPr lang="en-US" sz="1200" b="1" dirty="0" smtClean="0">
                <a:solidFill>
                  <a:prstClr val="white"/>
                </a:solidFill>
              </a:rPr>
              <a:t>~127 Personnel                                         	</a:t>
            </a:r>
            <a:endParaRPr lang="en-US" sz="1200" b="1" dirty="0">
              <a:solidFill>
                <a:prstClr val="white"/>
              </a:solidFill>
            </a:endParaRPr>
          </a:p>
        </p:txBody>
      </p:sp>
      <p:sp>
        <p:nvSpPr>
          <p:cNvPr id="15" name="Right Arrow 14"/>
          <p:cNvSpPr/>
          <p:nvPr/>
        </p:nvSpPr>
        <p:spPr>
          <a:xfrm>
            <a:off x="7360920" y="3688080"/>
            <a:ext cx="1737360" cy="731520"/>
          </a:xfrm>
          <a:prstGeom prst="rightArrow">
            <a:avLst>
              <a:gd name="adj1" fmla="val 100000"/>
              <a:gd name="adj2" fmla="val 16598"/>
            </a:avLst>
          </a:prstGeom>
          <a:solidFill>
            <a:srgbClr val="008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smtClean="0">
                <a:solidFill>
                  <a:prstClr val="white"/>
                </a:solidFill>
              </a:rPr>
              <a:t>Dry Fuel Management</a:t>
            </a:r>
          </a:p>
          <a:p>
            <a:pPr algn="ctr"/>
            <a:r>
              <a:rPr lang="en-US" sz="1200" b="1" dirty="0" smtClean="0">
                <a:solidFill>
                  <a:prstClr val="white"/>
                </a:solidFill>
              </a:rPr>
              <a:t>~58 Personnel</a:t>
            </a:r>
            <a:endParaRPr lang="en-US" sz="1200" b="1" dirty="0">
              <a:solidFill>
                <a:prstClr val="white"/>
              </a:solidFill>
            </a:endParaRPr>
          </a:p>
        </p:txBody>
      </p:sp>
      <p:cxnSp>
        <p:nvCxnSpPr>
          <p:cNvPr id="17" name="Straight Connector 16"/>
          <p:cNvCxnSpPr/>
          <p:nvPr/>
        </p:nvCxnSpPr>
        <p:spPr>
          <a:xfrm flipV="1">
            <a:off x="4434840" y="2453640"/>
            <a:ext cx="0" cy="2834640"/>
          </a:xfrm>
          <a:prstGeom prst="line">
            <a:avLst/>
          </a:prstGeom>
          <a:ln w="28575">
            <a:solidFill>
              <a:srgbClr val="2828FF"/>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180282" y="2130028"/>
            <a:ext cx="811441" cy="338554"/>
          </a:xfrm>
          <a:prstGeom prst="rect">
            <a:avLst/>
          </a:prstGeom>
          <a:noFill/>
        </p:spPr>
        <p:txBody>
          <a:bodyPr wrap="none" rtlCol="0">
            <a:spAutoFit/>
          </a:bodyPr>
          <a:lstStyle/>
          <a:p>
            <a:r>
              <a:rPr lang="en-US" sz="1600" b="1" i="1" dirty="0" smtClean="0">
                <a:solidFill>
                  <a:srgbClr val="2828FF"/>
                </a:solidFill>
              </a:rPr>
              <a:t>Defuel</a:t>
            </a:r>
            <a:endParaRPr lang="en-US" sz="1600" b="1" i="1" dirty="0">
              <a:solidFill>
                <a:srgbClr val="2828FF"/>
              </a:solidFill>
            </a:endParaRPr>
          </a:p>
        </p:txBody>
      </p:sp>
      <p:sp>
        <p:nvSpPr>
          <p:cNvPr id="19" name="TextBox 18"/>
          <p:cNvSpPr txBox="1"/>
          <p:nvPr/>
        </p:nvSpPr>
        <p:spPr>
          <a:xfrm>
            <a:off x="3886200" y="2134810"/>
            <a:ext cx="1119217" cy="338554"/>
          </a:xfrm>
          <a:prstGeom prst="rect">
            <a:avLst/>
          </a:prstGeom>
          <a:noFill/>
        </p:spPr>
        <p:txBody>
          <a:bodyPr wrap="none" rtlCol="0">
            <a:spAutoFit/>
          </a:bodyPr>
          <a:lstStyle/>
          <a:p>
            <a:r>
              <a:rPr lang="en-US" sz="1600" b="1" i="1" dirty="0" smtClean="0">
                <a:solidFill>
                  <a:srgbClr val="2828FF"/>
                </a:solidFill>
              </a:rPr>
              <a:t>Fuel Cool</a:t>
            </a:r>
            <a:endParaRPr lang="en-US" sz="1600" b="1" i="1" dirty="0">
              <a:solidFill>
                <a:srgbClr val="2828FF"/>
              </a:solidFill>
            </a:endParaRPr>
          </a:p>
        </p:txBody>
      </p:sp>
      <p:sp>
        <p:nvSpPr>
          <p:cNvPr id="20" name="TextBox 19"/>
          <p:cNvSpPr txBox="1"/>
          <p:nvPr/>
        </p:nvSpPr>
        <p:spPr>
          <a:xfrm>
            <a:off x="6400800" y="2160806"/>
            <a:ext cx="2066591" cy="338554"/>
          </a:xfrm>
          <a:prstGeom prst="rect">
            <a:avLst/>
          </a:prstGeom>
          <a:noFill/>
        </p:spPr>
        <p:txBody>
          <a:bodyPr wrap="none" rtlCol="0">
            <a:spAutoFit/>
          </a:bodyPr>
          <a:lstStyle/>
          <a:p>
            <a:r>
              <a:rPr lang="en-US" sz="1600" b="1" i="1" dirty="0" smtClean="0">
                <a:solidFill>
                  <a:srgbClr val="2828FF"/>
                </a:solidFill>
              </a:rPr>
              <a:t>Fuel in Dry Storage</a:t>
            </a:r>
            <a:endParaRPr lang="en-US" sz="1600" b="1" i="1" dirty="0">
              <a:solidFill>
                <a:srgbClr val="2828FF"/>
              </a:solidFill>
            </a:endParaRPr>
          </a:p>
        </p:txBody>
      </p:sp>
      <p:cxnSp>
        <p:nvCxnSpPr>
          <p:cNvPr id="21" name="Straight Connector 20"/>
          <p:cNvCxnSpPr/>
          <p:nvPr/>
        </p:nvCxnSpPr>
        <p:spPr>
          <a:xfrm flipV="1">
            <a:off x="7315200" y="2453640"/>
            <a:ext cx="0" cy="2834640"/>
          </a:xfrm>
          <a:prstGeom prst="line">
            <a:avLst/>
          </a:prstGeom>
          <a:ln w="28575">
            <a:solidFill>
              <a:srgbClr val="2828FF"/>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156959" y="3139440"/>
            <a:ext cx="0" cy="274320"/>
          </a:xfrm>
          <a:prstGeom prst="straightConnector1">
            <a:avLst/>
          </a:prstGeom>
          <a:ln w="28575">
            <a:solidFill>
              <a:srgbClr val="2828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334000" y="2723495"/>
            <a:ext cx="1508760" cy="461665"/>
          </a:xfrm>
          <a:prstGeom prst="rect">
            <a:avLst/>
          </a:prstGeom>
          <a:noFill/>
        </p:spPr>
        <p:txBody>
          <a:bodyPr wrap="square" rtlCol="0">
            <a:spAutoFit/>
          </a:bodyPr>
          <a:lstStyle/>
          <a:p>
            <a:pPr algn="ctr"/>
            <a:r>
              <a:rPr lang="en-US" sz="1200" b="1" i="1" dirty="0" smtClean="0">
                <a:solidFill>
                  <a:srgbClr val="2828FF"/>
                </a:solidFill>
              </a:rPr>
              <a:t>1</a:t>
            </a:r>
            <a:r>
              <a:rPr lang="en-US" sz="1200" b="1" i="1" baseline="30000" dirty="0" smtClean="0">
                <a:solidFill>
                  <a:srgbClr val="2828FF"/>
                </a:solidFill>
              </a:rPr>
              <a:t>st</a:t>
            </a:r>
            <a:r>
              <a:rPr lang="en-US" sz="1200" b="1" i="1" dirty="0" smtClean="0">
                <a:solidFill>
                  <a:srgbClr val="2828FF"/>
                </a:solidFill>
              </a:rPr>
              <a:t> ISFSI Pad Full; 2</a:t>
            </a:r>
            <a:r>
              <a:rPr lang="en-US" sz="1200" b="1" i="1" baseline="30000" dirty="0" smtClean="0">
                <a:solidFill>
                  <a:srgbClr val="2828FF"/>
                </a:solidFill>
              </a:rPr>
              <a:t>nd</a:t>
            </a:r>
            <a:r>
              <a:rPr lang="en-US" sz="1200" b="1" i="1" dirty="0" smtClean="0">
                <a:solidFill>
                  <a:srgbClr val="2828FF"/>
                </a:solidFill>
              </a:rPr>
              <a:t> Pad Needed</a:t>
            </a:r>
            <a:endParaRPr lang="en-US" sz="1200" b="1" i="1" dirty="0">
              <a:solidFill>
                <a:srgbClr val="2828FF"/>
              </a:solidFill>
            </a:endParaRPr>
          </a:p>
        </p:txBody>
      </p:sp>
      <p:sp>
        <p:nvSpPr>
          <p:cNvPr id="4" name="TextBox 3"/>
          <p:cNvSpPr txBox="1"/>
          <p:nvPr/>
        </p:nvSpPr>
        <p:spPr>
          <a:xfrm>
            <a:off x="2606040" y="5029200"/>
            <a:ext cx="1584960" cy="369332"/>
          </a:xfrm>
          <a:prstGeom prst="rect">
            <a:avLst/>
          </a:prstGeom>
          <a:noFill/>
        </p:spPr>
        <p:txBody>
          <a:bodyPr wrap="square" rtlCol="0">
            <a:spAutoFit/>
          </a:bodyPr>
          <a:lstStyle/>
          <a:p>
            <a:r>
              <a:rPr lang="en-US" dirty="0" smtClean="0"/>
              <a:t> </a:t>
            </a:r>
            <a:r>
              <a:rPr lang="en-US" i="1" dirty="0" smtClean="0">
                <a:solidFill>
                  <a:srgbClr val="2828E1"/>
                </a:solidFill>
              </a:rPr>
              <a:t>SAFSTOR I</a:t>
            </a:r>
            <a:endParaRPr lang="en-US" i="1" dirty="0">
              <a:solidFill>
                <a:srgbClr val="2828E1"/>
              </a:solidFill>
            </a:endParaRPr>
          </a:p>
        </p:txBody>
      </p:sp>
      <p:sp>
        <p:nvSpPr>
          <p:cNvPr id="24" name="TextBox 23"/>
          <p:cNvSpPr txBox="1"/>
          <p:nvPr/>
        </p:nvSpPr>
        <p:spPr>
          <a:xfrm>
            <a:off x="4971550" y="4722614"/>
            <a:ext cx="1584960" cy="369332"/>
          </a:xfrm>
          <a:prstGeom prst="rect">
            <a:avLst/>
          </a:prstGeom>
          <a:noFill/>
        </p:spPr>
        <p:txBody>
          <a:bodyPr wrap="square" rtlCol="0">
            <a:spAutoFit/>
          </a:bodyPr>
          <a:lstStyle/>
          <a:p>
            <a:r>
              <a:rPr lang="en-US" dirty="0" smtClean="0"/>
              <a:t> </a:t>
            </a:r>
            <a:r>
              <a:rPr lang="en-US" i="1" dirty="0" smtClean="0">
                <a:solidFill>
                  <a:srgbClr val="2828FF"/>
                </a:solidFill>
              </a:rPr>
              <a:t>SAFSTOR II</a:t>
            </a:r>
            <a:endParaRPr lang="en-US" i="1" dirty="0">
              <a:solidFill>
                <a:srgbClr val="2828FF"/>
              </a:solidFill>
            </a:endParaRPr>
          </a:p>
        </p:txBody>
      </p:sp>
    </p:spTree>
    <p:extLst>
      <p:ext uri="{BB962C8B-B14F-4D97-AF65-F5344CB8AC3E}">
        <p14:creationId xmlns:p14="http://schemas.microsoft.com/office/powerpoint/2010/main" val="41770433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772400" cy="839161"/>
          </a:xfrm>
        </p:spPr>
        <p:txBody>
          <a:bodyPr/>
          <a:lstStyle/>
          <a:p>
            <a:pPr algn="ctr"/>
            <a:r>
              <a:rPr lang="en-US" dirty="0">
                <a:cs typeface="Arial" panose="020B0604020202020204" pitchFamily="34" charset="0"/>
              </a:rPr>
              <a:t>Spent Fuel </a:t>
            </a:r>
            <a:r>
              <a:rPr lang="en-US" dirty="0" smtClean="0">
                <a:cs typeface="Arial" panose="020B0604020202020204" pitchFamily="34" charset="0"/>
              </a:rPr>
              <a:t>Management</a:t>
            </a:r>
            <a:endParaRPr lang="en-US" dirty="0">
              <a:cs typeface="Arial" panose="020B0604020202020204" pitchFamily="34" charset="0"/>
            </a:endParaRPr>
          </a:p>
        </p:txBody>
      </p:sp>
      <p:sp>
        <p:nvSpPr>
          <p:cNvPr id="4" name="Content Placeholder 2"/>
          <p:cNvSpPr>
            <a:spLocks noGrp="1"/>
          </p:cNvSpPr>
          <p:nvPr>
            <p:ph type="subTitle" idx="1"/>
          </p:nvPr>
        </p:nvSpPr>
        <p:spPr/>
        <p:txBody>
          <a:bodyPr>
            <a:normAutofit/>
          </a:bodyPr>
          <a:lstStyle/>
          <a:p>
            <a:pPr marL="457200" indent="-457200" algn="ctr">
              <a:spcBef>
                <a:spcPts val="0"/>
              </a:spcBef>
            </a:pPr>
            <a:endParaRPr lang="en-US" sz="4400" dirty="0" smtClean="0">
              <a:solidFill>
                <a:prstClr val="black"/>
              </a:solidFill>
            </a:endParaRPr>
          </a:p>
          <a:p>
            <a:pPr marL="457200" indent="-457200" algn="ctr">
              <a:spcBef>
                <a:spcPts val="0"/>
              </a:spcBef>
            </a:pPr>
            <a:endParaRPr lang="en-US" sz="4400" dirty="0">
              <a:solidFill>
                <a:prstClr val="black"/>
              </a:solidFill>
            </a:endParaRPr>
          </a:p>
        </p:txBody>
      </p:sp>
      <p:sp>
        <p:nvSpPr>
          <p:cNvPr id="3" name="Slide Number Placeholder 2"/>
          <p:cNvSpPr>
            <a:spLocks noGrp="1"/>
          </p:cNvSpPr>
          <p:nvPr>
            <p:ph type="sldNum" sz="quarter" idx="12"/>
          </p:nvPr>
        </p:nvSpPr>
        <p:spPr/>
        <p:txBody>
          <a:bodyPr/>
          <a:lstStyle/>
          <a:p>
            <a:fld id="{9CF2147F-6F6C-4333-9E01-218A7A654D13}" type="slidenum">
              <a:rPr lang="en-US" smtClean="0"/>
              <a:t>5</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1447800"/>
            <a:ext cx="4511040" cy="3383280"/>
          </a:xfrm>
          <a:prstGeom prst="rect">
            <a:avLst/>
          </a:prstGeom>
        </p:spPr>
      </p:pic>
    </p:spTree>
    <p:extLst>
      <p:ext uri="{BB962C8B-B14F-4D97-AF65-F5344CB8AC3E}">
        <p14:creationId xmlns:p14="http://schemas.microsoft.com/office/powerpoint/2010/main" val="26243606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285750" lvl="0" indent="-285750">
              <a:spcBef>
                <a:spcPts val="0"/>
              </a:spcBef>
              <a:buClrTx/>
              <a:buSzTx/>
              <a:buFont typeface="Arial" panose="020B0604020202020204" pitchFamily="34" charset="0"/>
              <a:buChar char="•"/>
            </a:pPr>
            <a:endParaRPr lang="en-US" sz="800" dirty="0">
              <a:solidFill>
                <a:prstClr val="black"/>
              </a:solidFill>
            </a:endParaRPr>
          </a:p>
          <a:p>
            <a:pPr marL="285750" lvl="0" indent="-285750">
              <a:spcBef>
                <a:spcPts val="0"/>
              </a:spcBef>
              <a:buClrTx/>
              <a:buSzTx/>
              <a:buFont typeface="Arial" panose="020B0604020202020204" pitchFamily="34" charset="0"/>
              <a:buChar char="•"/>
            </a:pPr>
            <a:r>
              <a:rPr lang="en-US" sz="2000" dirty="0">
                <a:solidFill>
                  <a:prstClr val="black"/>
                </a:solidFill>
                <a:latin typeface="Arial" panose="020B0604020202020204" pitchFamily="34" charset="0"/>
                <a:cs typeface="Arial" panose="020B0604020202020204" pitchFamily="34" charset="0"/>
              </a:rPr>
              <a:t>Thirteen (13) Dry </a:t>
            </a:r>
            <a:r>
              <a:rPr lang="en-US" sz="2000" dirty="0" smtClean="0">
                <a:solidFill>
                  <a:prstClr val="black"/>
                </a:solidFill>
                <a:latin typeface="Arial" panose="020B0604020202020204" pitchFamily="34" charset="0"/>
                <a:cs typeface="Arial" panose="020B0604020202020204" pitchFamily="34" charset="0"/>
              </a:rPr>
              <a:t>Fuel </a:t>
            </a:r>
            <a:r>
              <a:rPr lang="en-US" sz="2000" dirty="0">
                <a:solidFill>
                  <a:prstClr val="black"/>
                </a:solidFill>
                <a:latin typeface="Arial" panose="020B0604020202020204" pitchFamily="34" charset="0"/>
                <a:cs typeface="Arial" panose="020B0604020202020204" pitchFamily="34" charset="0"/>
              </a:rPr>
              <a:t>Storage Casks are safely loaded and stored on the first of </a:t>
            </a:r>
            <a:r>
              <a:rPr lang="en-US" sz="2000" dirty="0" smtClean="0">
                <a:solidFill>
                  <a:prstClr val="black"/>
                </a:solidFill>
                <a:latin typeface="Arial" panose="020B0604020202020204" pitchFamily="34" charset="0"/>
                <a:cs typeface="Arial" panose="020B0604020202020204" pitchFamily="34" charset="0"/>
              </a:rPr>
              <a:t>two (2) Independent Spent Fuel Storage Installation (ISFSI) </a:t>
            </a:r>
            <a:r>
              <a:rPr lang="en-US" sz="2000" dirty="0">
                <a:solidFill>
                  <a:prstClr val="black"/>
                </a:solidFill>
                <a:latin typeface="Arial" panose="020B0604020202020204" pitchFamily="34" charset="0"/>
                <a:cs typeface="Arial" panose="020B0604020202020204" pitchFamily="34" charset="0"/>
              </a:rPr>
              <a:t>pads.</a:t>
            </a:r>
          </a:p>
          <a:p>
            <a:pPr marL="285750" lvl="0" indent="-285750">
              <a:spcBef>
                <a:spcPts val="0"/>
              </a:spcBef>
              <a:buClrTx/>
              <a:buSzTx/>
              <a:buFont typeface="Arial" panose="020B0604020202020204" pitchFamily="34" charset="0"/>
              <a:buChar char="•"/>
            </a:pPr>
            <a:endParaRPr lang="en-US" sz="2000" dirty="0">
              <a:solidFill>
                <a:prstClr val="black"/>
              </a:solidFill>
              <a:latin typeface="Arial" panose="020B0604020202020204" pitchFamily="34" charset="0"/>
              <a:cs typeface="Arial" panose="020B0604020202020204" pitchFamily="34" charset="0"/>
            </a:endParaRPr>
          </a:p>
          <a:p>
            <a:pPr marL="285750" lvl="0" indent="-285750">
              <a:spcBef>
                <a:spcPts val="0"/>
              </a:spcBef>
              <a:buClrTx/>
              <a:buSzTx/>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Application </a:t>
            </a:r>
            <a:r>
              <a:rPr lang="en-US" sz="2000" dirty="0">
                <a:solidFill>
                  <a:prstClr val="black"/>
                </a:solidFill>
                <a:latin typeface="Arial" panose="020B0604020202020204" pitchFamily="34" charset="0"/>
                <a:cs typeface="Arial" panose="020B0604020202020204" pitchFamily="34" charset="0"/>
              </a:rPr>
              <a:t>for a second ISFSI pad </a:t>
            </a:r>
            <a:r>
              <a:rPr lang="en-US" sz="2000" dirty="0" smtClean="0">
                <a:solidFill>
                  <a:prstClr val="black"/>
                </a:solidFill>
                <a:latin typeface="Arial" panose="020B0604020202020204" pitchFamily="34" charset="0"/>
                <a:cs typeface="Arial" panose="020B0604020202020204" pitchFamily="34" charset="0"/>
              </a:rPr>
              <a:t>was submitted on June 30, 2014 to </a:t>
            </a:r>
            <a:r>
              <a:rPr lang="en-US" sz="2000" dirty="0">
                <a:solidFill>
                  <a:prstClr val="black"/>
                </a:solidFill>
                <a:latin typeface="Arial" panose="020B0604020202020204" pitchFamily="34" charset="0"/>
                <a:cs typeface="Arial" panose="020B0604020202020204" pitchFamily="34" charset="0"/>
              </a:rPr>
              <a:t>the </a:t>
            </a:r>
            <a:r>
              <a:rPr lang="en-US" sz="2000" dirty="0" smtClean="0">
                <a:solidFill>
                  <a:prstClr val="black"/>
                </a:solidFill>
                <a:latin typeface="Arial" panose="020B0604020202020204" pitchFamily="34" charset="0"/>
                <a:cs typeface="Arial" panose="020B0604020202020204" pitchFamily="34" charset="0"/>
              </a:rPr>
              <a:t>Vermont Public </a:t>
            </a:r>
            <a:r>
              <a:rPr lang="en-US" sz="2000" dirty="0">
                <a:solidFill>
                  <a:prstClr val="black"/>
                </a:solidFill>
                <a:latin typeface="Arial" panose="020B0604020202020204" pitchFamily="34" charset="0"/>
                <a:cs typeface="Arial" panose="020B0604020202020204" pitchFamily="34" charset="0"/>
              </a:rPr>
              <a:t>Service Board (PSB) seeking a Certificate of Public Good (CPG</a:t>
            </a:r>
            <a:r>
              <a:rPr lang="en-US" sz="2000" dirty="0" smtClean="0">
                <a:solidFill>
                  <a:prstClr val="black"/>
                </a:solidFill>
                <a:latin typeface="Arial" panose="020B0604020202020204" pitchFamily="34" charset="0"/>
                <a:cs typeface="Arial" panose="020B0604020202020204" pitchFamily="34" charset="0"/>
              </a:rPr>
              <a:t>).  Approval expected in May 2016</a:t>
            </a:r>
            <a:endParaRPr lang="en-US" sz="2000" dirty="0">
              <a:solidFill>
                <a:prstClr val="black"/>
              </a:solidFill>
              <a:latin typeface="Arial" panose="020B0604020202020204" pitchFamily="34" charset="0"/>
              <a:cs typeface="Arial" panose="020B0604020202020204" pitchFamily="34" charset="0"/>
            </a:endParaRPr>
          </a:p>
          <a:p>
            <a:pPr marL="285750" lvl="0" indent="-285750">
              <a:spcBef>
                <a:spcPts val="0"/>
              </a:spcBef>
              <a:buClrTx/>
              <a:buSzTx/>
              <a:buFont typeface="Arial" panose="020B0604020202020204" pitchFamily="34" charset="0"/>
              <a:buChar char="•"/>
            </a:pPr>
            <a:endParaRPr lang="en-US" sz="2000" dirty="0">
              <a:solidFill>
                <a:prstClr val="black"/>
              </a:solidFill>
              <a:latin typeface="Arial" panose="020B0604020202020204" pitchFamily="34" charset="0"/>
              <a:cs typeface="Arial" panose="020B0604020202020204" pitchFamily="34" charset="0"/>
            </a:endParaRPr>
          </a:p>
          <a:p>
            <a:pPr marL="285750" lvl="0" indent="-285750">
              <a:spcBef>
                <a:spcPts val="0"/>
              </a:spcBef>
              <a:buClrTx/>
              <a:buSzTx/>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An additional forty-five (45) </a:t>
            </a:r>
            <a:r>
              <a:rPr lang="en-US" sz="2000" dirty="0">
                <a:solidFill>
                  <a:prstClr val="black"/>
                </a:solidFill>
                <a:latin typeface="Arial" panose="020B0604020202020204" pitchFamily="34" charset="0"/>
                <a:cs typeface="Arial" panose="020B0604020202020204" pitchFamily="34" charset="0"/>
              </a:rPr>
              <a:t>Dry </a:t>
            </a:r>
            <a:r>
              <a:rPr lang="en-US" sz="2000" dirty="0" smtClean="0">
                <a:solidFill>
                  <a:prstClr val="black"/>
                </a:solidFill>
                <a:latin typeface="Arial" panose="020B0604020202020204" pitchFamily="34" charset="0"/>
                <a:cs typeface="Arial" panose="020B0604020202020204" pitchFamily="34" charset="0"/>
              </a:rPr>
              <a:t>Fuel </a:t>
            </a:r>
            <a:r>
              <a:rPr lang="en-US" sz="2000" dirty="0">
                <a:solidFill>
                  <a:prstClr val="black"/>
                </a:solidFill>
                <a:latin typeface="Arial" panose="020B0604020202020204" pitchFamily="34" charset="0"/>
                <a:cs typeface="Arial" panose="020B0604020202020204" pitchFamily="34" charset="0"/>
              </a:rPr>
              <a:t>Storage Casks</a:t>
            </a:r>
            <a:r>
              <a:rPr lang="en-US" sz="2000" dirty="0" smtClean="0">
                <a:solidFill>
                  <a:prstClr val="black"/>
                </a:solidFill>
                <a:latin typeface="Arial" panose="020B0604020202020204" pitchFamily="34" charset="0"/>
                <a:cs typeface="Arial" panose="020B0604020202020204" pitchFamily="34" charset="0"/>
              </a:rPr>
              <a:t> for a total </a:t>
            </a:r>
            <a:r>
              <a:rPr lang="en-US" sz="2000" dirty="0">
                <a:solidFill>
                  <a:prstClr val="black"/>
                </a:solidFill>
                <a:latin typeface="Arial" panose="020B0604020202020204" pitchFamily="34" charset="0"/>
                <a:cs typeface="Arial" panose="020B0604020202020204" pitchFamily="34" charset="0"/>
              </a:rPr>
              <a:t>of </a:t>
            </a:r>
            <a:r>
              <a:rPr lang="en-US" sz="2000" dirty="0" smtClean="0">
                <a:solidFill>
                  <a:prstClr val="black"/>
                </a:solidFill>
                <a:latin typeface="Arial" panose="020B0604020202020204" pitchFamily="34" charset="0"/>
                <a:cs typeface="Arial" panose="020B0604020202020204" pitchFamily="34" charset="0"/>
              </a:rPr>
              <a:t/>
            </a:r>
            <a:br>
              <a:rPr lang="en-US" sz="2000" dirty="0" smtClean="0">
                <a:solidFill>
                  <a:prstClr val="black"/>
                </a:solidFill>
                <a:latin typeface="Arial" panose="020B0604020202020204" pitchFamily="34" charset="0"/>
                <a:cs typeface="Arial" panose="020B0604020202020204" pitchFamily="34" charset="0"/>
              </a:rPr>
            </a:br>
            <a:r>
              <a:rPr lang="en-US" sz="2000" dirty="0" smtClean="0">
                <a:solidFill>
                  <a:prstClr val="black"/>
                </a:solidFill>
                <a:latin typeface="Arial" panose="020B0604020202020204" pitchFamily="34" charset="0"/>
                <a:cs typeface="Arial" panose="020B0604020202020204" pitchFamily="34" charset="0"/>
              </a:rPr>
              <a:t>fifty-eight </a:t>
            </a:r>
            <a:r>
              <a:rPr lang="en-US" sz="2000" dirty="0">
                <a:solidFill>
                  <a:prstClr val="black"/>
                </a:solidFill>
                <a:latin typeface="Arial" panose="020B0604020202020204" pitchFamily="34" charset="0"/>
                <a:cs typeface="Arial" panose="020B0604020202020204" pitchFamily="34" charset="0"/>
              </a:rPr>
              <a:t>(58) </a:t>
            </a:r>
            <a:r>
              <a:rPr lang="en-US" sz="2000" dirty="0" smtClean="0">
                <a:solidFill>
                  <a:prstClr val="black"/>
                </a:solidFill>
                <a:latin typeface="Arial" panose="020B0604020202020204" pitchFamily="34" charset="0"/>
                <a:cs typeface="Arial" panose="020B0604020202020204" pitchFamily="34" charset="0"/>
              </a:rPr>
              <a:t>will be loaded </a:t>
            </a:r>
            <a:r>
              <a:rPr lang="en-US" sz="2000" dirty="0">
                <a:solidFill>
                  <a:prstClr val="black"/>
                </a:solidFill>
                <a:latin typeface="Arial" panose="020B0604020202020204" pitchFamily="34" charset="0"/>
                <a:cs typeface="Arial" panose="020B0604020202020204" pitchFamily="34" charset="0"/>
              </a:rPr>
              <a:t>and </a:t>
            </a:r>
            <a:r>
              <a:rPr lang="en-US" sz="2000" dirty="0" smtClean="0">
                <a:solidFill>
                  <a:prstClr val="black"/>
                </a:solidFill>
                <a:latin typeface="Arial" panose="020B0604020202020204" pitchFamily="34" charset="0"/>
                <a:cs typeface="Arial" panose="020B0604020202020204" pitchFamily="34" charset="0"/>
              </a:rPr>
              <a:t>stored on </a:t>
            </a:r>
            <a:r>
              <a:rPr lang="en-US" sz="2000" dirty="0">
                <a:solidFill>
                  <a:prstClr val="black"/>
                </a:solidFill>
                <a:latin typeface="Arial" panose="020B0604020202020204" pitchFamily="34" charset="0"/>
                <a:cs typeface="Arial" panose="020B0604020202020204" pitchFamily="34" charset="0"/>
              </a:rPr>
              <a:t>the two pads.</a:t>
            </a:r>
          </a:p>
          <a:p>
            <a:pPr marL="285750" lvl="0" indent="-285750">
              <a:spcBef>
                <a:spcPts val="0"/>
              </a:spcBef>
              <a:buClrTx/>
              <a:buSzTx/>
              <a:buFont typeface="Arial" panose="020B0604020202020204" pitchFamily="34" charset="0"/>
              <a:buChar char="•"/>
            </a:pPr>
            <a:endParaRPr lang="en-US" sz="2400" b="1" dirty="0">
              <a:solidFill>
                <a:prstClr val="black"/>
              </a:solidFill>
              <a:latin typeface="Arial" panose="020B0604020202020204" pitchFamily="34" charset="0"/>
              <a:cs typeface="Arial" panose="020B0604020202020204" pitchFamily="34" charset="0"/>
            </a:endParaRPr>
          </a:p>
          <a:p>
            <a:pPr marL="285750" lvl="0" indent="-285750">
              <a:spcBef>
                <a:spcPts val="0"/>
              </a:spcBef>
              <a:buClrTx/>
              <a:buSzTx/>
              <a:buFont typeface="Arial" panose="020B0604020202020204" pitchFamily="34" charset="0"/>
              <a:buChar char="•"/>
            </a:pPr>
            <a:r>
              <a:rPr lang="en-US" sz="2000" dirty="0">
                <a:solidFill>
                  <a:prstClr val="black"/>
                </a:solidFill>
                <a:latin typeface="Arial" panose="020B0604020202020204" pitchFamily="34" charset="0"/>
                <a:cs typeface="Arial" panose="020B0604020202020204" pitchFamily="34" charset="0"/>
              </a:rPr>
              <a:t>Current plan is to transfer all spent fuel to Dry Cask Storage by </a:t>
            </a:r>
            <a:r>
              <a:rPr lang="en-US" sz="2000" dirty="0" smtClean="0">
                <a:solidFill>
                  <a:prstClr val="black"/>
                </a:solidFill>
                <a:latin typeface="Arial" panose="020B0604020202020204" pitchFamily="34" charset="0"/>
                <a:cs typeface="Arial" panose="020B0604020202020204" pitchFamily="34" charset="0"/>
              </a:rPr>
              <a:t>2020</a:t>
            </a:r>
            <a:r>
              <a:rPr lang="en-US" sz="2000" dirty="0">
                <a:solidFill>
                  <a:prstClr val="black"/>
                </a:solidFill>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9CF2147F-6F6C-4333-9E01-218A7A654D13}" type="slidenum">
              <a:rPr lang="en-US" smtClean="0"/>
              <a:t>6</a:t>
            </a:fld>
            <a:endParaRPr lang="en-US"/>
          </a:p>
        </p:txBody>
      </p:sp>
      <p:sp>
        <p:nvSpPr>
          <p:cNvPr id="5" name="Title 4"/>
          <p:cNvSpPr>
            <a:spLocks noGrp="1"/>
          </p:cNvSpPr>
          <p:nvPr>
            <p:ph type="title"/>
          </p:nvPr>
        </p:nvSpPr>
        <p:spPr/>
        <p:txBody>
          <a:bodyPr/>
          <a:lstStyle/>
          <a:p>
            <a:r>
              <a:rPr lang="en-US" b="0" dirty="0" smtClean="0">
                <a:latin typeface="Arial" panose="020B0604020202020204" pitchFamily="34" charset="0"/>
                <a:cs typeface="Arial" panose="020B0604020202020204" pitchFamily="34" charset="0"/>
              </a:rPr>
              <a:t>Current Dry Fuel Storage Status</a:t>
            </a:r>
            <a:endParaRPr lang="en-US"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48620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CF2147F-6F6C-4333-9E01-218A7A654D13}" type="slidenum">
              <a:rPr lang="en-US" smtClean="0">
                <a:solidFill>
                  <a:prstClr val="black"/>
                </a:solidFill>
              </a:rPr>
              <a:pPr/>
              <a:t>7</a:t>
            </a:fld>
            <a:endParaRPr lang="en-US">
              <a:solidFill>
                <a:prstClr val="black"/>
              </a:solidFill>
            </a:endParaRPr>
          </a:p>
        </p:txBody>
      </p:sp>
      <p:sp>
        <p:nvSpPr>
          <p:cNvPr id="2" name="Title 1"/>
          <p:cNvSpPr>
            <a:spLocks noGrp="1"/>
          </p:cNvSpPr>
          <p:nvPr>
            <p:ph type="title"/>
          </p:nvPr>
        </p:nvSpPr>
        <p:spPr/>
        <p:txBody>
          <a:bodyPr>
            <a:normAutofit/>
          </a:bodyPr>
          <a:lstStyle/>
          <a:p>
            <a:pPr algn="ctr"/>
            <a:r>
              <a:rPr lang="en-US" sz="2800" dirty="0" smtClean="0"/>
              <a:t>Independent Spent Fuel Storage Installation (ISFSI)</a:t>
            </a:r>
            <a:endParaRPr lang="en-US" sz="2800" dirty="0"/>
          </a:p>
        </p:txBody>
      </p:sp>
      <p:pic>
        <p:nvPicPr>
          <p:cNvPr id="1026" name="Picture 2" descr="C:\Users\jlynch4\AppData\Local\Microsoft\Windows\Temporary Internet Files\Content.Outlook\7NY7EBNO\Arial - Overhead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219200"/>
            <a:ext cx="6934200" cy="460555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p:cNvCxnSpPr/>
          <p:nvPr/>
        </p:nvCxnSpPr>
        <p:spPr>
          <a:xfrm flipH="1">
            <a:off x="5715000" y="2743200"/>
            <a:ext cx="152400" cy="1752600"/>
          </a:xfrm>
          <a:prstGeom prst="straightConnector1">
            <a:avLst/>
          </a:prstGeom>
          <a:ln w="38100">
            <a:solidFill>
              <a:schemeClr val="accent2"/>
            </a:solidFill>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4948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CF2147F-6F6C-4333-9E01-218A7A654D13}" type="slidenum">
              <a:rPr lang="en-US" smtClean="0">
                <a:solidFill>
                  <a:prstClr val="black"/>
                </a:solidFill>
              </a:rPr>
              <a:pPr/>
              <a:t>8</a:t>
            </a:fld>
            <a:endParaRPr lang="en-US">
              <a:solidFill>
                <a:prstClr val="black"/>
              </a:solidFill>
            </a:endParaRPr>
          </a:p>
        </p:txBody>
      </p:sp>
      <p:sp>
        <p:nvSpPr>
          <p:cNvPr id="2" name="Title 1"/>
          <p:cNvSpPr>
            <a:spLocks noGrp="1"/>
          </p:cNvSpPr>
          <p:nvPr>
            <p:ph type="title"/>
          </p:nvPr>
        </p:nvSpPr>
        <p:spPr/>
        <p:txBody>
          <a:bodyPr>
            <a:normAutofit/>
          </a:bodyPr>
          <a:lstStyle/>
          <a:p>
            <a:pPr algn="ctr"/>
            <a:r>
              <a:rPr lang="en-US" sz="2800" dirty="0" smtClean="0"/>
              <a:t>Independent Spent Fuel Storage Installation (ISFSI)</a:t>
            </a:r>
            <a:endParaRPr lang="en-US" sz="2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999" y="1828800"/>
            <a:ext cx="7613205" cy="3505200"/>
          </a:xfrm>
          <a:prstGeom prst="rect">
            <a:avLst/>
          </a:prstGeom>
        </p:spPr>
      </p:pic>
    </p:spTree>
    <p:extLst>
      <p:ext uri="{BB962C8B-B14F-4D97-AF65-F5344CB8AC3E}">
        <p14:creationId xmlns:p14="http://schemas.microsoft.com/office/powerpoint/2010/main" val="21789811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829761"/>
          </a:xfrm>
        </p:spPr>
        <p:txBody>
          <a:bodyPr>
            <a:normAutofit/>
          </a:bodyPr>
          <a:lstStyle/>
          <a:p>
            <a:pPr algn="ctr"/>
            <a:r>
              <a:rPr lang="en-US" dirty="0"/>
              <a:t>Decommissioning Cost </a:t>
            </a:r>
            <a:r>
              <a:rPr lang="en-US" dirty="0" smtClean="0"/>
              <a:t>Estimate</a:t>
            </a:r>
            <a:endParaRPr lang="en-US" dirty="0"/>
          </a:p>
        </p:txBody>
      </p:sp>
      <p:sp>
        <p:nvSpPr>
          <p:cNvPr id="4" name="Content Placeholder 2"/>
          <p:cNvSpPr>
            <a:spLocks noGrp="1"/>
          </p:cNvSpPr>
          <p:nvPr>
            <p:ph type="subTitle" idx="1"/>
          </p:nvPr>
        </p:nvSpPr>
        <p:spPr/>
        <p:txBody>
          <a:bodyPr>
            <a:normAutofit/>
          </a:bodyPr>
          <a:lstStyle/>
          <a:p>
            <a:pPr marL="457200" indent="-457200" algn="ctr">
              <a:spcBef>
                <a:spcPts val="0"/>
              </a:spcBef>
            </a:pPr>
            <a:endParaRPr lang="en-US" sz="4400" dirty="0" smtClean="0">
              <a:solidFill>
                <a:prstClr val="black"/>
              </a:solidFill>
            </a:endParaRPr>
          </a:p>
          <a:p>
            <a:pPr marL="457200" indent="-457200" algn="ctr">
              <a:spcBef>
                <a:spcPts val="0"/>
              </a:spcBef>
            </a:pPr>
            <a:endParaRPr lang="en-US" sz="4400" dirty="0">
              <a:solidFill>
                <a:prstClr val="black"/>
              </a:solidFill>
            </a:endParaRPr>
          </a:p>
        </p:txBody>
      </p:sp>
      <p:sp>
        <p:nvSpPr>
          <p:cNvPr id="3" name="Slide Number Placeholder 2"/>
          <p:cNvSpPr>
            <a:spLocks noGrp="1"/>
          </p:cNvSpPr>
          <p:nvPr>
            <p:ph type="sldNum" sz="quarter" idx="12"/>
          </p:nvPr>
        </p:nvSpPr>
        <p:spPr/>
        <p:txBody>
          <a:bodyPr/>
          <a:lstStyle/>
          <a:p>
            <a:fld id="{9CF2147F-6F6C-4333-9E01-218A7A654D13}" type="slidenum">
              <a:rPr lang="en-US" smtClean="0">
                <a:solidFill>
                  <a:prstClr val="black"/>
                </a:solidFill>
              </a:rPr>
              <a:pPr/>
              <a:t>9</a:t>
            </a:fld>
            <a:endParaRPr lang="en-US">
              <a:solidFill>
                <a:prstClr val="black"/>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2209800"/>
            <a:ext cx="4346448" cy="3463114"/>
          </a:xfrm>
          <a:prstGeom prst="rect">
            <a:avLst/>
          </a:prstGeom>
        </p:spPr>
      </p:pic>
    </p:spTree>
    <p:extLst>
      <p:ext uri="{BB962C8B-B14F-4D97-AF65-F5344CB8AC3E}">
        <p14:creationId xmlns:p14="http://schemas.microsoft.com/office/powerpoint/2010/main" val="25461361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2877</TotalTime>
  <Words>756</Words>
  <Application>Microsoft Office PowerPoint</Application>
  <PresentationFormat>On-screen Show (4:3)</PresentationFormat>
  <Paragraphs>147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Concourse</vt:lpstr>
      <vt:lpstr>Vermont Yankee Decommissioning Update Newport Rotary Club Joseph R. Lynch Manager, Government Affairs Entergy Nuclear Vermont Yankee, LLC (ENVY) </vt:lpstr>
      <vt:lpstr>VY Current Plant Status &amp; Milestones</vt:lpstr>
      <vt:lpstr> Vermont Yankee Timeline </vt:lpstr>
      <vt:lpstr>Staffing Transition to Decommissioning</vt:lpstr>
      <vt:lpstr>Spent Fuel Management</vt:lpstr>
      <vt:lpstr>Current Dry Fuel Storage Status</vt:lpstr>
      <vt:lpstr>Independent Spent Fuel Storage Installation (ISFSI)</vt:lpstr>
      <vt:lpstr>Independent Spent Fuel Storage Installation (ISFSI)</vt:lpstr>
      <vt:lpstr>Decommissioning Cost Estimate</vt:lpstr>
      <vt:lpstr>Decommissioning Cost Estimate  and Nuclear Decommissioning Trust (NDT)</vt:lpstr>
      <vt:lpstr>Decommissioning Project Status/Issues</vt:lpstr>
      <vt:lpstr>VY Decommissioning Update The focus of Entergy Vermont Yankee (VY) and its Employees  continues to be our ongoing commitment to Safety. </vt:lpstr>
      <vt:lpstr> VY Decommissioning Update (Cont’d) The focus of Entergy Vermont Yankee (VY) and its Employees  continues to be our ongoing commitment to Safety. </vt:lpstr>
      <vt:lpstr> VY Decommissioning Update (Cont’d) The focus of Entergy Vermont Yankee (VY) and its Employees continues to  be our ongoing commitment to Safety. </vt:lpstr>
      <vt:lpstr>Open Communication and Transparency</vt:lpstr>
      <vt:lpstr>Questions?</vt:lpstr>
    </vt:vector>
  </TitlesOfParts>
  <Company>Entergy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Entergy User</dc:creator>
  <cp:lastModifiedBy>Cohn, Martin</cp:lastModifiedBy>
  <cp:revision>223</cp:revision>
  <cp:lastPrinted>2015-04-14T19:39:50Z</cp:lastPrinted>
  <dcterms:created xsi:type="dcterms:W3CDTF">2014-06-25T11:00:56Z</dcterms:created>
  <dcterms:modified xsi:type="dcterms:W3CDTF">2015-08-03T19:44:28Z</dcterms:modified>
</cp:coreProperties>
</file>