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14"/>
  </p:notesMasterIdLst>
  <p:handoutMasterIdLst>
    <p:handoutMasterId r:id="rId15"/>
  </p:handoutMasterIdLst>
  <p:sldIdLst>
    <p:sldId id="256" r:id="rId2"/>
    <p:sldId id="322" r:id="rId3"/>
    <p:sldId id="357" r:id="rId4"/>
    <p:sldId id="362" r:id="rId5"/>
    <p:sldId id="367" r:id="rId6"/>
    <p:sldId id="372" r:id="rId7"/>
    <p:sldId id="366" r:id="rId8"/>
    <p:sldId id="369" r:id="rId9"/>
    <p:sldId id="370" r:id="rId10"/>
    <p:sldId id="371" r:id="rId11"/>
    <p:sldId id="368" r:id="rId12"/>
    <p:sldId id="365" r:id="rId13"/>
  </p:sldIdLst>
  <p:sldSz cx="9144000" cy="6858000" type="screen4x3"/>
  <p:notesSz cx="6858000" cy="92154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00" d="100"/>
          <a:sy n="100" d="100"/>
        </p:scale>
        <p:origin x="-516" y="1242"/>
      </p:cViewPr>
      <p:guideLst>
        <p:guide orient="horz" pos="2160"/>
        <p:guide pos="2880"/>
      </p:guideLst>
    </p:cSldViewPr>
  </p:slideViewPr>
  <p:notesTextViewPr>
    <p:cViewPr>
      <p:scale>
        <a:sx n="1" d="1"/>
        <a:sy n="1" d="1"/>
      </p:scale>
      <p:origin x="0" y="0"/>
    </p:cViewPr>
  </p:notesTextViewPr>
  <p:sorterViewPr>
    <p:cViewPr>
      <p:scale>
        <a:sx n="100" d="100"/>
        <a:sy n="100" d="100"/>
      </p:scale>
      <p:origin x="0" y="15966"/>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2971852" cy="46053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570" y="0"/>
            <a:ext cx="2971852" cy="460533"/>
          </a:xfrm>
          <a:prstGeom prst="rect">
            <a:avLst/>
          </a:prstGeom>
        </p:spPr>
        <p:txBody>
          <a:bodyPr vert="horz" lIns="91440" tIns="45720" rIns="91440" bIns="45720" rtlCol="0"/>
          <a:lstStyle>
            <a:lvl1pPr algn="r">
              <a:defRPr sz="1200"/>
            </a:lvl1pPr>
          </a:lstStyle>
          <a:p>
            <a:fld id="{AE74829F-FD9D-4AD3-9FE1-5B39389B6232}" type="datetimeFigureOut">
              <a:rPr lang="en-US" smtClean="0"/>
              <a:t>9/24/2015</a:t>
            </a:fld>
            <a:endParaRPr lang="en-US"/>
          </a:p>
        </p:txBody>
      </p:sp>
      <p:sp>
        <p:nvSpPr>
          <p:cNvPr id="4" name="Footer Placeholder 3"/>
          <p:cNvSpPr>
            <a:spLocks noGrp="1"/>
          </p:cNvSpPr>
          <p:nvPr>
            <p:ph type="ftr" sz="quarter" idx="2"/>
          </p:nvPr>
        </p:nvSpPr>
        <p:spPr>
          <a:xfrm>
            <a:off x="2" y="8753312"/>
            <a:ext cx="2971852" cy="460532"/>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570" y="8753312"/>
            <a:ext cx="2971852" cy="460532"/>
          </a:xfrm>
          <a:prstGeom prst="rect">
            <a:avLst/>
          </a:prstGeom>
        </p:spPr>
        <p:txBody>
          <a:bodyPr vert="horz" lIns="91440" tIns="45720" rIns="91440" bIns="45720" rtlCol="0" anchor="b"/>
          <a:lstStyle>
            <a:lvl1pPr algn="r">
              <a:defRPr sz="1200"/>
            </a:lvl1pPr>
          </a:lstStyle>
          <a:p>
            <a:fld id="{0C73E01F-71D5-426B-ADED-E205251C390F}" type="slidenum">
              <a:rPr lang="en-US" smtClean="0"/>
              <a:t>‹#›</a:t>
            </a:fld>
            <a:endParaRPr lang="en-US"/>
          </a:p>
        </p:txBody>
      </p:sp>
    </p:spTree>
    <p:extLst>
      <p:ext uri="{BB962C8B-B14F-4D97-AF65-F5344CB8AC3E}">
        <p14:creationId xmlns:p14="http://schemas.microsoft.com/office/powerpoint/2010/main" val="324182887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2"/>
            <a:ext cx="2971697" cy="460458"/>
          </a:xfrm>
          <a:prstGeom prst="rect">
            <a:avLst/>
          </a:prstGeom>
        </p:spPr>
        <p:txBody>
          <a:bodyPr vert="horz" lIns="89971" tIns="44986" rIns="89971" bIns="44986" rtlCol="0"/>
          <a:lstStyle>
            <a:lvl1pPr algn="l">
              <a:defRPr sz="1200"/>
            </a:lvl1pPr>
          </a:lstStyle>
          <a:p>
            <a:endParaRPr lang="en-US"/>
          </a:p>
        </p:txBody>
      </p:sp>
      <p:sp>
        <p:nvSpPr>
          <p:cNvPr id="3" name="Date Placeholder 2"/>
          <p:cNvSpPr>
            <a:spLocks noGrp="1"/>
          </p:cNvSpPr>
          <p:nvPr>
            <p:ph type="dt" idx="1"/>
          </p:nvPr>
        </p:nvSpPr>
        <p:spPr>
          <a:xfrm>
            <a:off x="3884755" y="2"/>
            <a:ext cx="2971697" cy="460458"/>
          </a:xfrm>
          <a:prstGeom prst="rect">
            <a:avLst/>
          </a:prstGeom>
        </p:spPr>
        <p:txBody>
          <a:bodyPr vert="horz" lIns="89971" tIns="44986" rIns="89971" bIns="44986" rtlCol="0"/>
          <a:lstStyle>
            <a:lvl1pPr algn="r">
              <a:defRPr sz="1200"/>
            </a:lvl1pPr>
          </a:lstStyle>
          <a:p>
            <a:fld id="{6EF6A17A-87DB-4441-831B-C3A54874AFD8}" type="datetimeFigureOut">
              <a:rPr lang="en-US" smtClean="0"/>
              <a:t>9/24/2015</a:t>
            </a:fld>
            <a:endParaRPr lang="en-US"/>
          </a:p>
        </p:txBody>
      </p:sp>
      <p:sp>
        <p:nvSpPr>
          <p:cNvPr id="4" name="Slide Image Placeholder 3"/>
          <p:cNvSpPr>
            <a:spLocks noGrp="1" noRot="1" noChangeAspect="1"/>
          </p:cNvSpPr>
          <p:nvPr>
            <p:ph type="sldImg" idx="2"/>
          </p:nvPr>
        </p:nvSpPr>
        <p:spPr>
          <a:xfrm>
            <a:off x="1125538" y="692150"/>
            <a:ext cx="4606925" cy="3455988"/>
          </a:xfrm>
          <a:prstGeom prst="rect">
            <a:avLst/>
          </a:prstGeom>
          <a:noFill/>
          <a:ln w="12700">
            <a:solidFill>
              <a:prstClr val="black"/>
            </a:solidFill>
          </a:ln>
        </p:spPr>
        <p:txBody>
          <a:bodyPr vert="horz" lIns="89971" tIns="44986" rIns="89971" bIns="44986" rtlCol="0" anchor="ctr"/>
          <a:lstStyle/>
          <a:p>
            <a:endParaRPr lang="en-US"/>
          </a:p>
        </p:txBody>
      </p:sp>
      <p:sp>
        <p:nvSpPr>
          <p:cNvPr id="5" name="Notes Placeholder 4"/>
          <p:cNvSpPr>
            <a:spLocks noGrp="1"/>
          </p:cNvSpPr>
          <p:nvPr>
            <p:ph type="body" sz="quarter" idx="3"/>
          </p:nvPr>
        </p:nvSpPr>
        <p:spPr>
          <a:xfrm>
            <a:off x="685182" y="4376709"/>
            <a:ext cx="5487640" cy="4147260"/>
          </a:xfrm>
          <a:prstGeom prst="rect">
            <a:avLst/>
          </a:prstGeom>
        </p:spPr>
        <p:txBody>
          <a:bodyPr vert="horz" lIns="89971" tIns="44986" rIns="89971" bIns="44986"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2" y="8753411"/>
            <a:ext cx="2971697" cy="460458"/>
          </a:xfrm>
          <a:prstGeom prst="rect">
            <a:avLst/>
          </a:prstGeom>
        </p:spPr>
        <p:txBody>
          <a:bodyPr vert="horz" lIns="89971" tIns="44986" rIns="89971" bIns="44986" rtlCol="0" anchor="b"/>
          <a:lstStyle>
            <a:lvl1pPr algn="l">
              <a:defRPr sz="1200"/>
            </a:lvl1pPr>
          </a:lstStyle>
          <a:p>
            <a:endParaRPr lang="en-US"/>
          </a:p>
        </p:txBody>
      </p:sp>
      <p:sp>
        <p:nvSpPr>
          <p:cNvPr id="7" name="Slide Number Placeholder 6"/>
          <p:cNvSpPr>
            <a:spLocks noGrp="1"/>
          </p:cNvSpPr>
          <p:nvPr>
            <p:ph type="sldNum" sz="quarter" idx="5"/>
          </p:nvPr>
        </p:nvSpPr>
        <p:spPr>
          <a:xfrm>
            <a:off x="3884755" y="8753411"/>
            <a:ext cx="2971697" cy="460458"/>
          </a:xfrm>
          <a:prstGeom prst="rect">
            <a:avLst/>
          </a:prstGeom>
        </p:spPr>
        <p:txBody>
          <a:bodyPr vert="horz" lIns="89971" tIns="44986" rIns="89971" bIns="44986" rtlCol="0" anchor="b"/>
          <a:lstStyle>
            <a:lvl1pPr algn="r">
              <a:defRPr sz="1200"/>
            </a:lvl1pPr>
          </a:lstStyle>
          <a:p>
            <a:fld id="{DF096525-7785-446C-B5DE-AF4E6C129C39}" type="slidenum">
              <a:rPr lang="en-US" smtClean="0"/>
              <a:t>‹#›</a:t>
            </a:fld>
            <a:endParaRPr lang="en-US"/>
          </a:p>
        </p:txBody>
      </p:sp>
    </p:spTree>
    <p:extLst>
      <p:ext uri="{BB962C8B-B14F-4D97-AF65-F5344CB8AC3E}">
        <p14:creationId xmlns:p14="http://schemas.microsoft.com/office/powerpoint/2010/main" val="13048406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79B47A83-C48C-44BA-B9E3-365CEFF50AA7}" type="datetime1">
              <a:rPr lang="en-US" smtClean="0"/>
              <a:t>9/24/2015</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r>
              <a:rPr lang="en-US" smtClean="0"/>
              <a:t>All forward looking statements are preliminary based on information currently available and are subject to change.  All informatio is provided solely for purposes of allowing representatives of the State of Vermont to be able to settle issues left to be </a:t>
            </a:r>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9CF2147F-6F6C-4333-9E01-218A7A654D13}"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DD4331B-8435-45D8-91EC-F50E738E1B5F}" type="datetime1">
              <a:rPr lang="en-US" smtClean="0"/>
              <a:t>9/24/2015</a:t>
            </a:fld>
            <a:endParaRPr lang="en-US"/>
          </a:p>
        </p:txBody>
      </p:sp>
      <p:sp>
        <p:nvSpPr>
          <p:cNvPr id="5" name="Footer Placeholder 4"/>
          <p:cNvSpPr>
            <a:spLocks noGrp="1"/>
          </p:cNvSpPr>
          <p:nvPr>
            <p:ph type="ftr" sz="quarter" idx="11"/>
          </p:nvPr>
        </p:nvSpPr>
        <p:spPr/>
        <p:txBody>
          <a:bodyPr/>
          <a:lstStyle>
            <a:extLst/>
          </a:lstStyle>
          <a:p>
            <a:r>
              <a:rPr lang="en-US" smtClean="0"/>
              <a:t>All forward looking statements are preliminary based on information currently available and are subject to change.  All informatio is provided solely for purposes of allowing representatives of the State of Vermont to be able to settle issues left to be </a:t>
            </a:r>
            <a:endParaRPr lang="en-US"/>
          </a:p>
        </p:txBody>
      </p:sp>
      <p:sp>
        <p:nvSpPr>
          <p:cNvPr id="6" name="Slide Number Placeholder 5"/>
          <p:cNvSpPr>
            <a:spLocks noGrp="1"/>
          </p:cNvSpPr>
          <p:nvPr>
            <p:ph type="sldNum" sz="quarter" idx="12"/>
          </p:nvPr>
        </p:nvSpPr>
        <p:spPr/>
        <p:txBody>
          <a:bodyPr/>
          <a:lstStyle>
            <a:extLst/>
          </a:lstStyle>
          <a:p>
            <a:fld id="{9CF2147F-6F6C-4333-9E01-218A7A654D13}"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F9E095D-403E-417F-BA96-087A7581E8F8}" type="datetime1">
              <a:rPr lang="en-US" smtClean="0"/>
              <a:t>9/24/2015</a:t>
            </a:fld>
            <a:endParaRPr lang="en-US"/>
          </a:p>
        </p:txBody>
      </p:sp>
      <p:sp>
        <p:nvSpPr>
          <p:cNvPr id="5" name="Footer Placeholder 4"/>
          <p:cNvSpPr>
            <a:spLocks noGrp="1"/>
          </p:cNvSpPr>
          <p:nvPr>
            <p:ph type="ftr" sz="quarter" idx="11"/>
          </p:nvPr>
        </p:nvSpPr>
        <p:spPr/>
        <p:txBody>
          <a:bodyPr/>
          <a:lstStyle>
            <a:extLst/>
          </a:lstStyle>
          <a:p>
            <a:r>
              <a:rPr lang="en-US" smtClean="0"/>
              <a:t>All forward looking statements are preliminary based on information currently available and are subject to change.  All informatio is provided solely for purposes of allowing representatives of the State of Vermont to be able to settle issues left to be </a:t>
            </a:r>
            <a:endParaRPr lang="en-US"/>
          </a:p>
        </p:txBody>
      </p:sp>
      <p:sp>
        <p:nvSpPr>
          <p:cNvPr id="6" name="Slide Number Placeholder 5"/>
          <p:cNvSpPr>
            <a:spLocks noGrp="1"/>
          </p:cNvSpPr>
          <p:nvPr>
            <p:ph type="sldNum" sz="quarter" idx="12"/>
          </p:nvPr>
        </p:nvSpPr>
        <p:spPr/>
        <p:txBody>
          <a:bodyPr/>
          <a:lstStyle>
            <a:extLst/>
          </a:lstStyle>
          <a:p>
            <a:fld id="{9CF2147F-6F6C-4333-9E01-218A7A654D13}"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Blank">
    <p:spTree>
      <p:nvGrpSpPr>
        <p:cNvPr id="1" name=""/>
        <p:cNvGrpSpPr/>
        <p:nvPr/>
      </p:nvGrpSpPr>
      <p:grpSpPr>
        <a:xfrm>
          <a:off x="0" y="0"/>
          <a:ext cx="0" cy="0"/>
          <a:chOff x="0" y="0"/>
          <a:chExt cx="0" cy="0"/>
        </a:xfrm>
      </p:grpSpPr>
      <p:sp>
        <p:nvSpPr>
          <p:cNvPr id="6" name="Content Placeholder 2"/>
          <p:cNvSpPr>
            <a:spLocks noGrp="1"/>
          </p:cNvSpPr>
          <p:nvPr>
            <p:ph idx="1"/>
          </p:nvPr>
        </p:nvSpPr>
        <p:spPr>
          <a:xfrm>
            <a:off x="914400" y="1066800"/>
            <a:ext cx="8001000" cy="55626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Title 1"/>
          <p:cNvSpPr>
            <a:spLocks noGrp="1"/>
          </p:cNvSpPr>
          <p:nvPr>
            <p:ph type="title"/>
          </p:nvPr>
        </p:nvSpPr>
        <p:spPr>
          <a:xfrm>
            <a:off x="762000" y="76200"/>
            <a:ext cx="8229600" cy="685800"/>
          </a:xfrm>
        </p:spPr>
        <p:txBody>
          <a:bodyPr>
            <a:normAutofit/>
          </a:bodyPr>
          <a:lstStyle>
            <a:lvl1pPr>
              <a:defRPr sz="3200" i="1">
                <a:solidFill>
                  <a:schemeClr val="accent5">
                    <a:lumMod val="75000"/>
                  </a:schemeClr>
                </a:solidFill>
                <a:effectLst/>
                <a:latin typeface="Arial" pitchFamily="34" charset="0"/>
                <a:cs typeface="Arial" pitchFamily="34" charset="0"/>
              </a:defRPr>
            </a:lvl1pPr>
          </a:lstStyle>
          <a:p>
            <a:r>
              <a:rPr lang="en-US" dirty="0" smtClean="0"/>
              <a:t>Click to edit Master title style</a:t>
            </a:r>
            <a:endParaRPr lang="en-US" dirty="0"/>
          </a:p>
        </p:txBody>
      </p:sp>
    </p:spTree>
    <p:extLst>
      <p:ext uri="{BB962C8B-B14F-4D97-AF65-F5344CB8AC3E}">
        <p14:creationId xmlns:p14="http://schemas.microsoft.com/office/powerpoint/2010/main" val="10425494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0722E5F-5C4A-4FB2-B30E-E51D93B90FDD}" type="datetime1">
              <a:rPr lang="en-US" smtClean="0"/>
              <a:t>9/24/2015</a:t>
            </a:fld>
            <a:endParaRPr lang="en-US"/>
          </a:p>
        </p:txBody>
      </p:sp>
      <p:sp>
        <p:nvSpPr>
          <p:cNvPr id="5" name="Footer Placeholder 4"/>
          <p:cNvSpPr>
            <a:spLocks noGrp="1"/>
          </p:cNvSpPr>
          <p:nvPr>
            <p:ph type="ftr" sz="quarter" idx="11"/>
          </p:nvPr>
        </p:nvSpPr>
        <p:spPr/>
        <p:txBody>
          <a:bodyPr/>
          <a:lstStyle>
            <a:extLst/>
          </a:lstStyle>
          <a:p>
            <a:r>
              <a:rPr lang="en-US" smtClean="0"/>
              <a:t>All forward looking statements are preliminary based on information currently available and are subject to change.  All informatio is provided solely for purposes of allowing representatives of the State of Vermont to be able to settle issues left to be </a:t>
            </a:r>
            <a:endParaRPr lang="en-US"/>
          </a:p>
        </p:txBody>
      </p:sp>
      <p:sp>
        <p:nvSpPr>
          <p:cNvPr id="6" name="Slide Number Placeholder 5"/>
          <p:cNvSpPr>
            <a:spLocks noGrp="1"/>
          </p:cNvSpPr>
          <p:nvPr>
            <p:ph type="sldNum" sz="quarter" idx="12"/>
          </p:nvPr>
        </p:nvSpPr>
        <p:spPr/>
        <p:txBody>
          <a:bodyPr/>
          <a:lstStyle>
            <a:extLst/>
          </a:lstStyle>
          <a:p>
            <a:fld id="{9CF2147F-6F6C-4333-9E01-218A7A654D13}" type="slidenum">
              <a:rPr lang="en-US" smtClean="0"/>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493E2D9E-77B1-477A-BB54-79ACBC68CBDE}" type="datetime1">
              <a:rPr lang="en-US" smtClean="0"/>
              <a:t>9/24/2015</a:t>
            </a:fld>
            <a:endParaRPr lang="en-US"/>
          </a:p>
        </p:txBody>
      </p:sp>
      <p:sp>
        <p:nvSpPr>
          <p:cNvPr id="5" name="Footer Placeholder 4"/>
          <p:cNvSpPr>
            <a:spLocks noGrp="1"/>
          </p:cNvSpPr>
          <p:nvPr>
            <p:ph type="ftr" sz="quarter" idx="11"/>
          </p:nvPr>
        </p:nvSpPr>
        <p:spPr/>
        <p:txBody>
          <a:bodyPr/>
          <a:lstStyle>
            <a:extLst/>
          </a:lstStyle>
          <a:p>
            <a:r>
              <a:rPr lang="en-US" smtClean="0"/>
              <a:t>All forward looking statements are preliminary based on information currently available and are subject to change.  All informatio is provided solely for purposes of allowing representatives of the State of Vermont to be able to settle issues left to be </a:t>
            </a:r>
            <a:endParaRPr lang="en-US"/>
          </a:p>
        </p:txBody>
      </p:sp>
      <p:sp>
        <p:nvSpPr>
          <p:cNvPr id="6" name="Slide Number Placeholder 5"/>
          <p:cNvSpPr>
            <a:spLocks noGrp="1"/>
          </p:cNvSpPr>
          <p:nvPr>
            <p:ph type="sldNum" sz="quarter" idx="12"/>
          </p:nvPr>
        </p:nvSpPr>
        <p:spPr/>
        <p:txBody>
          <a:bodyPr/>
          <a:lstStyle>
            <a:extLst/>
          </a:lstStyle>
          <a:p>
            <a:fld id="{9CF2147F-6F6C-4333-9E01-218A7A654D13}" type="slidenum">
              <a:rPr lang="en-US" smtClean="0"/>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0D7F992F-F8A1-485B-800F-062D467C7F9A}" type="datetime1">
              <a:rPr lang="en-US" smtClean="0"/>
              <a:t>9/24/2015</a:t>
            </a:fld>
            <a:endParaRPr lang="en-US"/>
          </a:p>
        </p:txBody>
      </p:sp>
      <p:sp>
        <p:nvSpPr>
          <p:cNvPr id="6" name="Footer Placeholder 5"/>
          <p:cNvSpPr>
            <a:spLocks noGrp="1"/>
          </p:cNvSpPr>
          <p:nvPr>
            <p:ph type="ftr" sz="quarter" idx="11"/>
          </p:nvPr>
        </p:nvSpPr>
        <p:spPr/>
        <p:txBody>
          <a:bodyPr/>
          <a:lstStyle>
            <a:extLst/>
          </a:lstStyle>
          <a:p>
            <a:r>
              <a:rPr lang="en-US" smtClean="0"/>
              <a:t>All forward looking statements are preliminary based on information currently available and are subject to change.  All informatio is provided solely for purposes of allowing representatives of the State of Vermont to be able to settle issues left to be </a:t>
            </a:r>
            <a:endParaRPr lang="en-US"/>
          </a:p>
        </p:txBody>
      </p:sp>
      <p:sp>
        <p:nvSpPr>
          <p:cNvPr id="7" name="Slide Number Placeholder 6"/>
          <p:cNvSpPr>
            <a:spLocks noGrp="1"/>
          </p:cNvSpPr>
          <p:nvPr>
            <p:ph type="sldNum" sz="quarter" idx="12"/>
          </p:nvPr>
        </p:nvSpPr>
        <p:spPr/>
        <p:txBody>
          <a:bodyPr/>
          <a:lstStyle>
            <a:extLst/>
          </a:lstStyle>
          <a:p>
            <a:fld id="{9CF2147F-6F6C-4333-9E01-218A7A654D13}" type="slidenum">
              <a:rPr lang="en-US" smtClean="0"/>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5765D397-C745-4E8E-9819-4526228822EC}" type="datetime1">
              <a:rPr lang="en-US" smtClean="0"/>
              <a:t>9/24/2015</a:t>
            </a:fld>
            <a:endParaRPr lang="en-US"/>
          </a:p>
        </p:txBody>
      </p:sp>
      <p:sp>
        <p:nvSpPr>
          <p:cNvPr id="8" name="Footer Placeholder 7"/>
          <p:cNvSpPr>
            <a:spLocks noGrp="1"/>
          </p:cNvSpPr>
          <p:nvPr>
            <p:ph type="ftr" sz="quarter" idx="11"/>
          </p:nvPr>
        </p:nvSpPr>
        <p:spPr/>
        <p:txBody>
          <a:bodyPr/>
          <a:lstStyle>
            <a:extLst/>
          </a:lstStyle>
          <a:p>
            <a:r>
              <a:rPr lang="en-US" smtClean="0"/>
              <a:t>All forward looking statements are preliminary based on information currently available and are subject to change.  All informatio is provided solely for purposes of allowing representatives of the State of Vermont to be able to settle issues left to be </a:t>
            </a:r>
            <a:endParaRPr lang="en-US"/>
          </a:p>
        </p:txBody>
      </p:sp>
      <p:sp>
        <p:nvSpPr>
          <p:cNvPr id="9" name="Slide Number Placeholder 8"/>
          <p:cNvSpPr>
            <a:spLocks noGrp="1"/>
          </p:cNvSpPr>
          <p:nvPr>
            <p:ph type="sldNum" sz="quarter" idx="12"/>
          </p:nvPr>
        </p:nvSpPr>
        <p:spPr/>
        <p:txBody>
          <a:bodyPr/>
          <a:lstStyle>
            <a:extLst/>
          </a:lstStyle>
          <a:p>
            <a:fld id="{9CF2147F-6F6C-4333-9E01-218A7A654D13}"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B249171D-970A-4B79-9A9A-2DA2B4B69991}" type="datetime1">
              <a:rPr lang="en-US" smtClean="0"/>
              <a:t>9/24/2015</a:t>
            </a:fld>
            <a:endParaRPr lang="en-US"/>
          </a:p>
        </p:txBody>
      </p:sp>
      <p:sp>
        <p:nvSpPr>
          <p:cNvPr id="4" name="Footer Placeholder 3"/>
          <p:cNvSpPr>
            <a:spLocks noGrp="1"/>
          </p:cNvSpPr>
          <p:nvPr>
            <p:ph type="ftr" sz="quarter" idx="11"/>
          </p:nvPr>
        </p:nvSpPr>
        <p:spPr/>
        <p:txBody>
          <a:bodyPr/>
          <a:lstStyle>
            <a:extLst/>
          </a:lstStyle>
          <a:p>
            <a:r>
              <a:rPr lang="en-US" smtClean="0"/>
              <a:t>All forward looking statements are preliminary based on information currently available and are subject to change.  All informatio is provided solely for purposes of allowing representatives of the State of Vermont to be able to settle issues left to be </a:t>
            </a:r>
            <a:endParaRPr lang="en-US"/>
          </a:p>
        </p:txBody>
      </p:sp>
      <p:sp>
        <p:nvSpPr>
          <p:cNvPr id="5" name="Slide Number Placeholder 4"/>
          <p:cNvSpPr>
            <a:spLocks noGrp="1"/>
          </p:cNvSpPr>
          <p:nvPr>
            <p:ph type="sldNum" sz="quarter" idx="12"/>
          </p:nvPr>
        </p:nvSpPr>
        <p:spPr/>
        <p:txBody>
          <a:bodyPr/>
          <a:lstStyle>
            <a:extLst/>
          </a:lstStyle>
          <a:p>
            <a:fld id="{9CF2147F-6F6C-4333-9E01-218A7A654D13}" type="slidenum">
              <a:rPr lang="en-US" smtClean="0"/>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6AEF8B80-0CF4-4DA8-BEDF-CC0A35E4609A}" type="datetime1">
              <a:rPr lang="en-US" smtClean="0"/>
              <a:t>9/24/2015</a:t>
            </a:fld>
            <a:endParaRPr lang="en-US"/>
          </a:p>
        </p:txBody>
      </p:sp>
      <p:sp>
        <p:nvSpPr>
          <p:cNvPr id="3" name="Footer Placeholder 2"/>
          <p:cNvSpPr>
            <a:spLocks noGrp="1"/>
          </p:cNvSpPr>
          <p:nvPr>
            <p:ph type="ftr" sz="quarter" idx="11"/>
          </p:nvPr>
        </p:nvSpPr>
        <p:spPr/>
        <p:txBody>
          <a:bodyPr/>
          <a:lstStyle>
            <a:extLst/>
          </a:lstStyle>
          <a:p>
            <a:r>
              <a:rPr lang="en-US" smtClean="0"/>
              <a:t>All forward looking statements are preliminary based on information currently available and are subject to change.  All informatio is provided solely for purposes of allowing representatives of the State of Vermont to be able to settle issues left to be </a:t>
            </a:r>
            <a:endParaRPr lang="en-US"/>
          </a:p>
        </p:txBody>
      </p:sp>
      <p:sp>
        <p:nvSpPr>
          <p:cNvPr id="4" name="Slide Number Placeholder 3"/>
          <p:cNvSpPr>
            <a:spLocks noGrp="1"/>
          </p:cNvSpPr>
          <p:nvPr>
            <p:ph type="sldNum" sz="quarter" idx="12"/>
          </p:nvPr>
        </p:nvSpPr>
        <p:spPr/>
        <p:txBody>
          <a:bodyPr/>
          <a:lstStyle>
            <a:extLst/>
          </a:lstStyle>
          <a:p>
            <a:fld id="{9CF2147F-6F6C-4333-9E01-218A7A654D13}"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7A80FB43-6077-4DA6-95E8-5EF2810C8F33}" type="datetime1">
              <a:rPr lang="en-US" smtClean="0"/>
              <a:t>9/24/2015</a:t>
            </a:fld>
            <a:endParaRPr lang="en-US"/>
          </a:p>
        </p:txBody>
      </p:sp>
      <p:sp>
        <p:nvSpPr>
          <p:cNvPr id="6" name="Footer Placeholder 5"/>
          <p:cNvSpPr>
            <a:spLocks noGrp="1"/>
          </p:cNvSpPr>
          <p:nvPr>
            <p:ph type="ftr" sz="quarter" idx="11"/>
          </p:nvPr>
        </p:nvSpPr>
        <p:spPr/>
        <p:txBody>
          <a:bodyPr/>
          <a:lstStyle>
            <a:extLst/>
          </a:lstStyle>
          <a:p>
            <a:r>
              <a:rPr lang="en-US" smtClean="0"/>
              <a:t>All forward looking statements are preliminary based on information currently available and are subject to change.  All informatio is provided solely for purposes of allowing representatives of the State of Vermont to be able to settle issues left to be </a:t>
            </a:r>
            <a:endParaRPr lang="en-US"/>
          </a:p>
        </p:txBody>
      </p:sp>
      <p:sp>
        <p:nvSpPr>
          <p:cNvPr id="7" name="Slide Number Placeholder 6"/>
          <p:cNvSpPr>
            <a:spLocks noGrp="1"/>
          </p:cNvSpPr>
          <p:nvPr>
            <p:ph type="sldNum" sz="quarter" idx="12"/>
          </p:nvPr>
        </p:nvSpPr>
        <p:spPr/>
        <p:txBody>
          <a:bodyPr/>
          <a:lstStyle>
            <a:extLst/>
          </a:lstStyle>
          <a:p>
            <a:fld id="{9CF2147F-6F6C-4333-9E01-218A7A654D13}"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872F0076-FF6E-47C1-8F02-E3CCCAB7B567}" type="datetime1">
              <a:rPr lang="en-US" smtClean="0"/>
              <a:t>9/24/2015</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r>
              <a:rPr lang="en-US" smtClean="0"/>
              <a:t>All forward looking statements are preliminary based on information currently available and are subject to change.  All informatio is provided solely for purposes of allowing representatives of the State of Vermont to be able to settle issues left to be </a:t>
            </a:r>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9CF2147F-6F6C-4333-9E01-218A7A654D13}" type="slidenum">
              <a:rPr lang="en-US" smtClean="0"/>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4">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5BDF852B-E462-4C61-A771-5F1455CF9C14}" type="datetime1">
              <a:rPr lang="en-US" smtClean="0"/>
              <a:t>9/24/2015</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r>
              <a:rPr lang="en-US" smtClean="0"/>
              <a:t>All forward looking statements are preliminary based on information currently available and are subject to change.  All informatio is provided solely for purposes of allowing representatives of the State of Vermont to be able to settle issues left to be </a:t>
            </a:r>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9CF2147F-6F6C-4333-9E01-218A7A654D13}"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hf hd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www.vydecommissioning.com/"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1447800"/>
            <a:ext cx="7696200" cy="2971800"/>
          </a:xfrm>
        </p:spPr>
        <p:txBody>
          <a:bodyPr>
            <a:normAutofit fontScale="90000"/>
          </a:bodyPr>
          <a:lstStyle/>
          <a:p>
            <a:r>
              <a:rPr lang="en-US" dirty="0" smtClean="0"/>
              <a:t>Nuclear Decommissioning Citizens Advisory Panel (NDCAP)</a:t>
            </a:r>
            <a:endParaRPr lang="en-US" dirty="0"/>
          </a:p>
        </p:txBody>
      </p:sp>
      <p:sp>
        <p:nvSpPr>
          <p:cNvPr id="3" name="Subtitle 2"/>
          <p:cNvSpPr>
            <a:spLocks noGrp="1"/>
          </p:cNvSpPr>
          <p:nvPr>
            <p:ph type="subTitle" idx="1"/>
          </p:nvPr>
        </p:nvSpPr>
        <p:spPr>
          <a:xfrm>
            <a:off x="1371600" y="4648200"/>
            <a:ext cx="6400800" cy="990600"/>
          </a:xfrm>
        </p:spPr>
        <p:txBody>
          <a:bodyPr/>
          <a:lstStyle/>
          <a:p>
            <a:r>
              <a:rPr lang="en-US" dirty="0" smtClean="0"/>
              <a:t>September 24, 2015</a:t>
            </a:r>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0" y="228600"/>
            <a:ext cx="4140200" cy="1358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8045476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47800"/>
            <a:ext cx="8229600" cy="4724400"/>
          </a:xfrm>
        </p:spPr>
        <p:txBody>
          <a:bodyPr>
            <a:normAutofit/>
          </a:bodyPr>
          <a:lstStyle/>
          <a:p>
            <a:r>
              <a:rPr lang="en-US" sz="2400" dirty="0" smtClean="0"/>
              <a:t>Vermont State Agency Interactions</a:t>
            </a:r>
          </a:p>
          <a:p>
            <a:pPr marL="630936" lvl="2" indent="0">
              <a:buClr>
                <a:srgbClr val="2DA2BF"/>
              </a:buClr>
              <a:buNone/>
            </a:pPr>
            <a:endParaRPr lang="en-US" sz="900" dirty="0" smtClean="0"/>
          </a:p>
          <a:p>
            <a:pPr lvl="1">
              <a:buClr>
                <a:srgbClr val="2DA2BF"/>
              </a:buClr>
            </a:pPr>
            <a:r>
              <a:rPr lang="en-US" sz="1600" u="sng" dirty="0" smtClean="0">
                <a:solidFill>
                  <a:prstClr val="black"/>
                </a:solidFill>
              </a:rPr>
              <a:t>ANR/Department of Environmental Conservation – Waste Management</a:t>
            </a:r>
            <a:endParaRPr lang="en-US" sz="1600" u="sng" dirty="0">
              <a:solidFill>
                <a:prstClr val="black"/>
              </a:solidFill>
            </a:endParaRPr>
          </a:p>
          <a:p>
            <a:pPr lvl="2">
              <a:buClr>
                <a:srgbClr val="2DA2BF"/>
              </a:buClr>
            </a:pPr>
            <a:r>
              <a:rPr lang="en-US" sz="1400" dirty="0">
                <a:solidFill>
                  <a:prstClr val="black"/>
                </a:solidFill>
              </a:rPr>
              <a:t>Site Visit/Inspection on May 18, 2015 </a:t>
            </a:r>
            <a:r>
              <a:rPr lang="en-US" sz="1400" dirty="0" smtClean="0">
                <a:solidFill>
                  <a:prstClr val="black"/>
                </a:solidFill>
              </a:rPr>
              <a:t>noted issues/observations </a:t>
            </a:r>
            <a:r>
              <a:rPr lang="en-US" sz="1400" dirty="0">
                <a:solidFill>
                  <a:prstClr val="black"/>
                </a:solidFill>
              </a:rPr>
              <a:t>with labeling, waste characterization and inventory records.</a:t>
            </a:r>
          </a:p>
          <a:p>
            <a:pPr lvl="3">
              <a:buClr>
                <a:srgbClr val="2DA2BF"/>
              </a:buClr>
            </a:pPr>
            <a:r>
              <a:rPr lang="en-US" sz="1200" dirty="0">
                <a:solidFill>
                  <a:prstClr val="black"/>
                </a:solidFill>
              </a:rPr>
              <a:t>Received a Notice of Alleged Violation (NOAV) from ANR with a </a:t>
            </a:r>
            <a:r>
              <a:rPr lang="en-US" sz="1200" dirty="0" smtClean="0">
                <a:solidFill>
                  <a:prstClr val="black"/>
                </a:solidFill>
              </a:rPr>
              <a:t>35-day response </a:t>
            </a:r>
            <a:r>
              <a:rPr lang="en-US" sz="1200" dirty="0">
                <a:solidFill>
                  <a:prstClr val="black"/>
                </a:solidFill>
              </a:rPr>
              <a:t>provided on September 9th. All issues have been corrected.</a:t>
            </a:r>
          </a:p>
          <a:p>
            <a:pPr lvl="2">
              <a:buClr>
                <a:srgbClr val="2DA2BF"/>
              </a:buClr>
            </a:pPr>
            <a:r>
              <a:rPr lang="en-US" sz="1400" dirty="0" smtClean="0">
                <a:solidFill>
                  <a:prstClr val="black"/>
                </a:solidFill>
              </a:rPr>
              <a:t>Received letter from ANR Waste Management &amp; Prevention Division on July 31, 2015 seeking written assurance that ENVY will comply with the Vermont Hazardous Waste Management Regulations (VHWMR).</a:t>
            </a:r>
            <a:endParaRPr lang="en-US" sz="1200" dirty="0" smtClean="0">
              <a:solidFill>
                <a:prstClr val="black"/>
              </a:solidFill>
            </a:endParaRPr>
          </a:p>
          <a:p>
            <a:pPr lvl="3">
              <a:buClr>
                <a:srgbClr val="2DA2BF"/>
              </a:buClr>
            </a:pPr>
            <a:r>
              <a:rPr lang="en-US" sz="1200" dirty="0" smtClean="0">
                <a:solidFill>
                  <a:prstClr val="black"/>
                </a:solidFill>
              </a:rPr>
              <a:t>ENVY has and will continue to be compliance with all State of Vermont Regulations.</a:t>
            </a:r>
          </a:p>
          <a:p>
            <a:pPr marL="914400" lvl="3" indent="0">
              <a:buClr>
                <a:srgbClr val="2DA2BF"/>
              </a:buClr>
              <a:buNone/>
            </a:pPr>
            <a:endParaRPr lang="en-US" sz="800" dirty="0" smtClean="0">
              <a:solidFill>
                <a:prstClr val="black"/>
              </a:solidFill>
            </a:endParaRPr>
          </a:p>
          <a:p>
            <a:pPr lvl="1">
              <a:buClr>
                <a:srgbClr val="2DA2BF"/>
              </a:buClr>
            </a:pPr>
            <a:r>
              <a:rPr lang="en-US" sz="1600" u="sng" dirty="0" smtClean="0">
                <a:solidFill>
                  <a:prstClr val="black"/>
                </a:solidFill>
              </a:rPr>
              <a:t>ANR – River Corridor &amp; Floodplain Protection Program</a:t>
            </a:r>
            <a:endParaRPr lang="en-US" sz="1600" dirty="0" smtClean="0">
              <a:solidFill>
                <a:prstClr val="black"/>
              </a:solidFill>
            </a:endParaRPr>
          </a:p>
          <a:p>
            <a:pPr lvl="2">
              <a:buClr>
                <a:srgbClr val="2DA2BF"/>
              </a:buClr>
            </a:pPr>
            <a:r>
              <a:rPr lang="en-US" sz="1400" dirty="0">
                <a:solidFill>
                  <a:prstClr val="black"/>
                </a:solidFill>
              </a:rPr>
              <a:t>New State program (effective March 2015) that regulates new development in flood hazard areas and river </a:t>
            </a:r>
            <a:r>
              <a:rPr lang="en-US" sz="1400" dirty="0" smtClean="0">
                <a:solidFill>
                  <a:prstClr val="black"/>
                </a:solidFill>
              </a:rPr>
              <a:t>corridors.</a:t>
            </a:r>
            <a:endParaRPr lang="en-US" sz="1400" dirty="0">
              <a:solidFill>
                <a:prstClr val="black"/>
              </a:solidFill>
            </a:endParaRPr>
          </a:p>
          <a:p>
            <a:pPr lvl="2">
              <a:buClr>
                <a:srgbClr val="2DA2BF"/>
              </a:buClr>
            </a:pPr>
            <a:r>
              <a:rPr lang="en-US" sz="1400" dirty="0">
                <a:solidFill>
                  <a:prstClr val="black"/>
                </a:solidFill>
              </a:rPr>
              <a:t>ANR </a:t>
            </a:r>
            <a:r>
              <a:rPr lang="en-US" sz="1400" dirty="0" smtClean="0">
                <a:solidFill>
                  <a:prstClr val="black"/>
                </a:solidFill>
              </a:rPr>
              <a:t>has been consulted by </a:t>
            </a:r>
            <a:r>
              <a:rPr lang="en-US" sz="1400" dirty="0">
                <a:solidFill>
                  <a:prstClr val="black"/>
                </a:solidFill>
              </a:rPr>
              <a:t>ENVY </a:t>
            </a:r>
            <a:r>
              <a:rPr lang="en-US" sz="1400" dirty="0" smtClean="0">
                <a:solidFill>
                  <a:prstClr val="black"/>
                </a:solidFill>
              </a:rPr>
              <a:t>for applicability of the regulations as it pertains to the </a:t>
            </a:r>
            <a:r>
              <a:rPr lang="en-US" sz="1400" dirty="0">
                <a:solidFill>
                  <a:prstClr val="black"/>
                </a:solidFill>
              </a:rPr>
              <a:t>second ISFSI pad because it is new development </a:t>
            </a:r>
            <a:r>
              <a:rPr lang="en-US" sz="1400" dirty="0" smtClean="0">
                <a:solidFill>
                  <a:prstClr val="black"/>
                </a:solidFill>
              </a:rPr>
              <a:t>may be located </a:t>
            </a:r>
            <a:r>
              <a:rPr lang="en-US" sz="1400" dirty="0">
                <a:solidFill>
                  <a:prstClr val="black"/>
                </a:solidFill>
              </a:rPr>
              <a:t>within the Connecticut River </a:t>
            </a:r>
            <a:r>
              <a:rPr lang="en-US" sz="1400" dirty="0" smtClean="0">
                <a:solidFill>
                  <a:prstClr val="black"/>
                </a:solidFill>
              </a:rPr>
              <a:t>corridor.</a:t>
            </a:r>
            <a:endParaRPr lang="en-US" sz="1400" dirty="0">
              <a:solidFill>
                <a:prstClr val="black"/>
              </a:solidFill>
            </a:endParaRPr>
          </a:p>
          <a:p>
            <a:pPr lvl="2">
              <a:buClr>
                <a:srgbClr val="2DA2BF"/>
              </a:buClr>
            </a:pPr>
            <a:endParaRPr lang="en-US" sz="1400" dirty="0">
              <a:solidFill>
                <a:prstClr val="black"/>
              </a:solidFill>
            </a:endParaRPr>
          </a:p>
          <a:p>
            <a:pPr lvl="2">
              <a:buClr>
                <a:srgbClr val="2DA2BF"/>
              </a:buClr>
            </a:pPr>
            <a:endParaRPr lang="en-US" sz="1600" dirty="0">
              <a:solidFill>
                <a:prstClr val="black"/>
              </a:solidFill>
            </a:endParaRPr>
          </a:p>
          <a:p>
            <a:pPr lvl="1">
              <a:buClr>
                <a:srgbClr val="2DA2BF"/>
              </a:buClr>
            </a:pPr>
            <a:endParaRPr lang="en-US" sz="1600" dirty="0">
              <a:solidFill>
                <a:prstClr val="black"/>
              </a:solidFill>
            </a:endParaRPr>
          </a:p>
          <a:p>
            <a:pPr lvl="2">
              <a:buClr>
                <a:srgbClr val="2DA2BF"/>
              </a:buClr>
            </a:pPr>
            <a:endParaRPr lang="en-US" sz="1400" dirty="0">
              <a:solidFill>
                <a:prstClr val="black"/>
              </a:solidFill>
            </a:endParaRPr>
          </a:p>
          <a:p>
            <a:pPr lvl="2">
              <a:buClr>
                <a:srgbClr val="2DA2BF"/>
              </a:buClr>
            </a:pPr>
            <a:endParaRPr lang="en-US" sz="800" dirty="0" smtClean="0">
              <a:solidFill>
                <a:prstClr val="black"/>
              </a:solidFill>
            </a:endParaRPr>
          </a:p>
        </p:txBody>
      </p:sp>
      <p:sp>
        <p:nvSpPr>
          <p:cNvPr id="4" name="Slide Number Placeholder 3"/>
          <p:cNvSpPr>
            <a:spLocks noGrp="1"/>
          </p:cNvSpPr>
          <p:nvPr>
            <p:ph type="sldNum" sz="quarter" idx="12"/>
          </p:nvPr>
        </p:nvSpPr>
        <p:spPr/>
        <p:txBody>
          <a:bodyPr/>
          <a:lstStyle/>
          <a:p>
            <a:fld id="{9CF2147F-6F6C-4333-9E01-218A7A654D13}" type="slidenum">
              <a:rPr lang="en-US" smtClean="0"/>
              <a:t>10</a:t>
            </a:fld>
            <a:endParaRPr lang="en-US"/>
          </a:p>
        </p:txBody>
      </p:sp>
      <p:sp>
        <p:nvSpPr>
          <p:cNvPr id="5" name="Title 4"/>
          <p:cNvSpPr>
            <a:spLocks noGrp="1"/>
          </p:cNvSpPr>
          <p:nvPr>
            <p:ph type="title"/>
          </p:nvPr>
        </p:nvSpPr>
        <p:spPr>
          <a:xfrm>
            <a:off x="457200" y="398930"/>
            <a:ext cx="8229600" cy="1143000"/>
          </a:xfrm>
        </p:spPr>
        <p:txBody>
          <a:bodyPr>
            <a:normAutofit fontScale="90000"/>
          </a:bodyPr>
          <a:lstStyle/>
          <a:p>
            <a:r>
              <a:rPr lang="en-US" sz="3600" dirty="0">
                <a:solidFill>
                  <a:srgbClr val="464646"/>
                </a:solidFill>
              </a:rPr>
              <a:t>VY Decommissioning </a:t>
            </a:r>
            <a:r>
              <a:rPr lang="en-US" sz="3600" dirty="0" smtClean="0">
                <a:solidFill>
                  <a:srgbClr val="464646"/>
                </a:solidFill>
              </a:rPr>
              <a:t>Update (Cont’d)</a:t>
            </a:r>
            <a:r>
              <a:rPr lang="en-US" sz="3600" dirty="0">
                <a:solidFill>
                  <a:srgbClr val="464646"/>
                </a:solidFill>
              </a:rPr>
              <a:t/>
            </a:r>
            <a:br>
              <a:rPr lang="en-US" sz="3600" dirty="0">
                <a:solidFill>
                  <a:srgbClr val="464646"/>
                </a:solidFill>
              </a:rPr>
            </a:br>
            <a:r>
              <a:rPr lang="en-US" sz="1800" i="1" dirty="0">
                <a:solidFill>
                  <a:srgbClr val="464646"/>
                </a:solidFill>
              </a:rPr>
              <a:t>The focus of Entergy Vermont Yankee (VY) and its Employees continues to </a:t>
            </a:r>
            <a:r>
              <a:rPr lang="en-US" sz="1800" i="1" dirty="0" smtClean="0">
                <a:solidFill>
                  <a:srgbClr val="464646"/>
                </a:solidFill>
              </a:rPr>
              <a:t/>
            </a:r>
            <a:br>
              <a:rPr lang="en-US" sz="1800" i="1" dirty="0" smtClean="0">
                <a:solidFill>
                  <a:srgbClr val="464646"/>
                </a:solidFill>
              </a:rPr>
            </a:br>
            <a:r>
              <a:rPr lang="en-US" sz="1800" i="1" dirty="0" smtClean="0">
                <a:solidFill>
                  <a:srgbClr val="464646"/>
                </a:solidFill>
              </a:rPr>
              <a:t>be </a:t>
            </a:r>
            <a:r>
              <a:rPr lang="en-US" sz="1800" i="1" dirty="0">
                <a:solidFill>
                  <a:srgbClr val="464646"/>
                </a:solidFill>
              </a:rPr>
              <a:t>our ongoing commitment to Safety.</a:t>
            </a:r>
            <a:br>
              <a:rPr lang="en-US" sz="1800" i="1" dirty="0">
                <a:solidFill>
                  <a:srgbClr val="464646"/>
                </a:solidFill>
              </a:rPr>
            </a:br>
            <a:endParaRPr lang="en-US" sz="1800" dirty="0"/>
          </a:p>
        </p:txBody>
      </p:sp>
    </p:spTree>
    <p:extLst>
      <p:ext uri="{BB962C8B-B14F-4D97-AF65-F5344CB8AC3E}">
        <p14:creationId xmlns:p14="http://schemas.microsoft.com/office/powerpoint/2010/main" val="342859425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37493"/>
            <a:ext cx="8229600" cy="4701382"/>
          </a:xfrm>
        </p:spPr>
        <p:txBody>
          <a:bodyPr>
            <a:normAutofit/>
          </a:bodyPr>
          <a:lstStyle/>
          <a:p>
            <a:pPr lvl="0">
              <a:buClr>
                <a:srgbClr val="2DA2BF"/>
              </a:buClr>
            </a:pPr>
            <a:r>
              <a:rPr lang="en-US" sz="2400" dirty="0" smtClean="0">
                <a:solidFill>
                  <a:prstClr val="black"/>
                </a:solidFill>
              </a:rPr>
              <a:t>Nuclear Decommissioning Citizens Advisory Panel (NDCAP)</a:t>
            </a:r>
          </a:p>
          <a:p>
            <a:pPr lvl="0">
              <a:buClr>
                <a:srgbClr val="2DA2BF"/>
              </a:buClr>
            </a:pPr>
            <a:endParaRPr lang="en-US" sz="1000" dirty="0" smtClean="0">
              <a:solidFill>
                <a:prstClr val="black"/>
              </a:solidFill>
            </a:endParaRPr>
          </a:p>
          <a:p>
            <a:pPr lvl="0">
              <a:buClr>
                <a:srgbClr val="2DA2BF"/>
              </a:buClr>
            </a:pPr>
            <a:r>
              <a:rPr lang="en-US" sz="2400" dirty="0" smtClean="0">
                <a:solidFill>
                  <a:prstClr val="black"/>
                </a:solidFill>
              </a:rPr>
              <a:t>Stakeholder Outreach: Speaking Engagements, Community Involvement, and Facility Tours</a:t>
            </a:r>
          </a:p>
          <a:p>
            <a:pPr lvl="0">
              <a:buClr>
                <a:srgbClr val="2DA2BF"/>
              </a:buClr>
            </a:pPr>
            <a:endParaRPr lang="en-US" sz="1000" dirty="0" smtClean="0">
              <a:solidFill>
                <a:prstClr val="black"/>
              </a:solidFill>
            </a:endParaRPr>
          </a:p>
          <a:p>
            <a:pPr lvl="0">
              <a:buClr>
                <a:srgbClr val="2DA2BF"/>
              </a:buClr>
            </a:pPr>
            <a:r>
              <a:rPr lang="en-US" sz="2400" dirty="0" smtClean="0">
                <a:solidFill>
                  <a:prstClr val="black"/>
                </a:solidFill>
              </a:rPr>
              <a:t>SAFSTOR </a:t>
            </a:r>
            <a:r>
              <a:rPr lang="en-US" sz="2400" dirty="0">
                <a:solidFill>
                  <a:prstClr val="black"/>
                </a:solidFill>
              </a:rPr>
              <a:t>Matters – Monthly Cable TV </a:t>
            </a:r>
            <a:r>
              <a:rPr lang="en-US" sz="2400" dirty="0" smtClean="0">
                <a:solidFill>
                  <a:prstClr val="black"/>
                </a:solidFill>
              </a:rPr>
              <a:t>Show</a:t>
            </a:r>
          </a:p>
          <a:p>
            <a:pPr marL="109728" lvl="0" indent="0">
              <a:buClr>
                <a:srgbClr val="2DA2BF"/>
              </a:buClr>
              <a:buNone/>
            </a:pPr>
            <a:endParaRPr lang="en-US" sz="1000" dirty="0">
              <a:solidFill>
                <a:prstClr val="black"/>
              </a:solidFill>
            </a:endParaRPr>
          </a:p>
          <a:p>
            <a:pPr lvl="0">
              <a:buClr>
                <a:srgbClr val="2DA2BF"/>
              </a:buClr>
            </a:pPr>
            <a:r>
              <a:rPr lang="en-US" sz="2400" dirty="0" smtClean="0">
                <a:solidFill>
                  <a:prstClr val="black"/>
                </a:solidFill>
              </a:rPr>
              <a:t>Vermont </a:t>
            </a:r>
            <a:r>
              <a:rPr lang="en-US" sz="2400" dirty="0">
                <a:solidFill>
                  <a:prstClr val="black"/>
                </a:solidFill>
              </a:rPr>
              <a:t>Yankee </a:t>
            </a:r>
            <a:r>
              <a:rPr lang="en-US" sz="2400" dirty="0" smtClean="0">
                <a:solidFill>
                  <a:prstClr val="black"/>
                </a:solidFill>
              </a:rPr>
              <a:t>Decommissioning website:</a:t>
            </a:r>
            <a:br>
              <a:rPr lang="en-US" sz="2400" dirty="0" smtClean="0">
                <a:solidFill>
                  <a:prstClr val="black"/>
                </a:solidFill>
              </a:rPr>
            </a:br>
            <a:r>
              <a:rPr lang="en-US" sz="2400" dirty="0" smtClean="0">
                <a:solidFill>
                  <a:prstClr val="black"/>
                </a:solidFill>
              </a:rPr>
              <a:t>            </a:t>
            </a:r>
            <a:r>
              <a:rPr lang="en-US" sz="2400" dirty="0" smtClean="0">
                <a:solidFill>
                  <a:prstClr val="black"/>
                </a:solidFill>
                <a:hlinkClick r:id="rId2"/>
              </a:rPr>
              <a:t>www.vydecommissioning.com</a:t>
            </a:r>
            <a:endParaRPr lang="en-US" sz="2400" dirty="0" smtClean="0">
              <a:solidFill>
                <a:prstClr val="black"/>
              </a:solidFill>
            </a:endParaRPr>
          </a:p>
        </p:txBody>
      </p:sp>
      <p:sp>
        <p:nvSpPr>
          <p:cNvPr id="4" name="Slide Number Placeholder 3"/>
          <p:cNvSpPr>
            <a:spLocks noGrp="1"/>
          </p:cNvSpPr>
          <p:nvPr>
            <p:ph type="sldNum" sz="quarter" idx="12"/>
          </p:nvPr>
        </p:nvSpPr>
        <p:spPr/>
        <p:txBody>
          <a:bodyPr/>
          <a:lstStyle/>
          <a:p>
            <a:fld id="{9CF2147F-6F6C-4333-9E01-218A7A654D13}" type="slidenum">
              <a:rPr lang="en-US" smtClean="0">
                <a:solidFill>
                  <a:prstClr val="black"/>
                </a:solidFill>
              </a:rPr>
              <a:pPr/>
              <a:t>11</a:t>
            </a:fld>
            <a:endParaRPr lang="en-US">
              <a:solidFill>
                <a:prstClr val="black"/>
              </a:solidFill>
            </a:endParaRPr>
          </a:p>
        </p:txBody>
      </p:sp>
      <p:sp>
        <p:nvSpPr>
          <p:cNvPr id="5" name="Title 4"/>
          <p:cNvSpPr>
            <a:spLocks noGrp="1"/>
          </p:cNvSpPr>
          <p:nvPr>
            <p:ph type="title"/>
          </p:nvPr>
        </p:nvSpPr>
        <p:spPr>
          <a:xfrm>
            <a:off x="457200" y="274638"/>
            <a:ext cx="8229600" cy="944562"/>
          </a:xfrm>
        </p:spPr>
        <p:txBody>
          <a:bodyPr>
            <a:noAutofit/>
          </a:bodyPr>
          <a:lstStyle/>
          <a:p>
            <a:pPr algn="ctr"/>
            <a:r>
              <a:rPr lang="en-US" sz="3200" dirty="0" smtClean="0">
                <a:effectLst>
                  <a:outerShdw blurRad="38100" dist="38100" dir="2700000" algn="tl">
                    <a:srgbClr val="000000">
                      <a:alpha val="43137"/>
                    </a:srgbClr>
                  </a:outerShdw>
                </a:effectLst>
                <a:cs typeface="Arial" panose="020B0604020202020204" pitchFamily="34" charset="0"/>
              </a:rPr>
              <a:t>Communication and Outreach</a:t>
            </a:r>
            <a:endParaRPr lang="en-US" sz="3200" dirty="0">
              <a:effectLst>
                <a:outerShdw blurRad="38100" dist="38100" dir="2700000" algn="tl">
                  <a:srgbClr val="000000">
                    <a:alpha val="43137"/>
                  </a:srgbClr>
                </a:outerShdw>
              </a:effectLst>
              <a:cs typeface="Arial" panose="020B0604020202020204" pitchFamily="34" charset="0"/>
            </a:endParaRPr>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64147" y="5950417"/>
            <a:ext cx="2067059" cy="679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9112440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lvl="0">
              <a:buClr>
                <a:srgbClr val="2DA2BF"/>
              </a:buClr>
            </a:pPr>
            <a:r>
              <a:rPr lang="en-US" dirty="0" smtClean="0">
                <a:solidFill>
                  <a:prstClr val="black"/>
                </a:solidFill>
              </a:rPr>
              <a:t>SAFSTOR Matters – Monthly Cable TV Show</a:t>
            </a:r>
          </a:p>
          <a:p>
            <a:pPr lvl="1">
              <a:buClr>
                <a:srgbClr val="2DA2BF"/>
              </a:buClr>
            </a:pPr>
            <a:r>
              <a:rPr lang="en-US" sz="1800" dirty="0" smtClean="0">
                <a:solidFill>
                  <a:prstClr val="black"/>
                </a:solidFill>
              </a:rPr>
              <a:t>Episode 6 – </a:t>
            </a:r>
            <a:r>
              <a:rPr lang="en-US" sz="1800" dirty="0">
                <a:solidFill>
                  <a:prstClr val="black"/>
                </a:solidFill>
              </a:rPr>
              <a:t>Maine Yankee Public &amp; Government Relations </a:t>
            </a:r>
            <a:r>
              <a:rPr lang="en-US" sz="1800" dirty="0" smtClean="0">
                <a:solidFill>
                  <a:prstClr val="black"/>
                </a:solidFill>
              </a:rPr>
              <a:t>Manager, </a:t>
            </a:r>
            <a:r>
              <a:rPr lang="en-US" sz="1800" dirty="0">
                <a:solidFill>
                  <a:prstClr val="black"/>
                </a:solidFill>
              </a:rPr>
              <a:t>Eric </a:t>
            </a:r>
            <a:r>
              <a:rPr lang="en-US" sz="1800" dirty="0" err="1">
                <a:solidFill>
                  <a:prstClr val="black"/>
                </a:solidFill>
              </a:rPr>
              <a:t>Howes</a:t>
            </a:r>
            <a:r>
              <a:rPr lang="en-US" sz="1800" dirty="0">
                <a:solidFill>
                  <a:prstClr val="black"/>
                </a:solidFill>
              </a:rPr>
              <a:t> - </a:t>
            </a:r>
            <a:r>
              <a:rPr lang="en-US" sz="1800" dirty="0" smtClean="0">
                <a:solidFill>
                  <a:prstClr val="black"/>
                </a:solidFill>
              </a:rPr>
              <a:t>Decommissioning </a:t>
            </a:r>
            <a:r>
              <a:rPr lang="en-US" sz="1800" dirty="0">
                <a:solidFill>
                  <a:prstClr val="black"/>
                </a:solidFill>
              </a:rPr>
              <a:t>process at Maine Yankee </a:t>
            </a:r>
          </a:p>
        </p:txBody>
      </p:sp>
      <p:sp>
        <p:nvSpPr>
          <p:cNvPr id="4" name="Slide Number Placeholder 3"/>
          <p:cNvSpPr>
            <a:spLocks noGrp="1"/>
          </p:cNvSpPr>
          <p:nvPr>
            <p:ph type="sldNum" sz="quarter" idx="12"/>
          </p:nvPr>
        </p:nvSpPr>
        <p:spPr/>
        <p:txBody>
          <a:bodyPr/>
          <a:lstStyle/>
          <a:p>
            <a:fld id="{9CF2147F-6F6C-4333-9E01-218A7A654D13}" type="slidenum">
              <a:rPr lang="en-US" smtClean="0"/>
              <a:t>12</a:t>
            </a:fld>
            <a:endParaRPr lang="en-US"/>
          </a:p>
        </p:txBody>
      </p:sp>
      <p:sp>
        <p:nvSpPr>
          <p:cNvPr id="5" name="Title 4"/>
          <p:cNvSpPr>
            <a:spLocks noGrp="1"/>
          </p:cNvSpPr>
          <p:nvPr>
            <p:ph type="title"/>
          </p:nvPr>
        </p:nvSpPr>
        <p:spPr/>
        <p:txBody>
          <a:bodyPr>
            <a:normAutofit/>
          </a:bodyPr>
          <a:lstStyle/>
          <a:p>
            <a:pPr algn="ctr"/>
            <a:r>
              <a:rPr lang="en-US" sz="3200" dirty="0" smtClean="0"/>
              <a:t>Communication</a:t>
            </a:r>
            <a:r>
              <a:rPr lang="en-US" sz="3200" dirty="0"/>
              <a:t> </a:t>
            </a:r>
            <a:r>
              <a:rPr lang="en-US" sz="3200" dirty="0" smtClean="0"/>
              <a:t>and Outreach (Cont’d)</a:t>
            </a:r>
            <a:endParaRPr lang="en-US" sz="3200"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29400" y="5707062"/>
            <a:ext cx="2066925" cy="682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 name="Picture 2" descr="\\Vyshared1\public\Decomm Planning Team\Communication\SAFSTOR MATTERS - Cable Show\Episode 6\SAFSTOR Matters Ep 6.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39942" y="2971801"/>
            <a:ext cx="5303808" cy="267623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568284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Introductions</a:t>
            </a:r>
            <a:endParaRPr lang="en-US" dirty="0"/>
          </a:p>
        </p:txBody>
      </p:sp>
      <p:sp>
        <p:nvSpPr>
          <p:cNvPr id="5" name="Subtitle 4"/>
          <p:cNvSpPr>
            <a:spLocks noGrp="1"/>
          </p:cNvSpPr>
          <p:nvPr>
            <p:ph type="subTitle" idx="1"/>
          </p:nvPr>
        </p:nvSpPr>
        <p:spPr>
          <a:xfrm>
            <a:off x="685800" y="3611606"/>
            <a:ext cx="7772400" cy="1493793"/>
          </a:xfrm>
        </p:spPr>
        <p:txBody>
          <a:bodyPr>
            <a:normAutofit/>
          </a:bodyPr>
          <a:lstStyle/>
          <a:p>
            <a:r>
              <a:rPr lang="en-US" sz="2000" dirty="0" smtClean="0"/>
              <a:t>Joseph Lynch</a:t>
            </a:r>
            <a:endParaRPr lang="en-US" sz="2000" dirty="0"/>
          </a:p>
          <a:p>
            <a:r>
              <a:rPr lang="en-US" sz="2000" dirty="0" smtClean="0"/>
              <a:t>Government Affairs Manager, </a:t>
            </a:r>
          </a:p>
          <a:p>
            <a:r>
              <a:rPr lang="en-US" sz="2000" dirty="0" smtClean="0"/>
              <a:t>Entergy </a:t>
            </a:r>
            <a:r>
              <a:rPr lang="en-US" sz="2000" dirty="0"/>
              <a:t>Vermont </a:t>
            </a:r>
            <a:r>
              <a:rPr lang="en-US" sz="2000" dirty="0" smtClean="0"/>
              <a:t>Yankee (ENVY)</a:t>
            </a:r>
            <a:endParaRPr lang="en-US" sz="2000" dirty="0"/>
          </a:p>
          <a:p>
            <a:endParaRPr lang="en-US" dirty="0" smtClean="0"/>
          </a:p>
        </p:txBody>
      </p:sp>
    </p:spTree>
    <p:extLst>
      <p:ext uri="{BB962C8B-B14F-4D97-AF65-F5344CB8AC3E}">
        <p14:creationId xmlns:p14="http://schemas.microsoft.com/office/powerpoint/2010/main" val="22121763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9CF2147F-6F6C-4333-9E01-218A7A654D13}" type="slidenum">
              <a:rPr lang="en-US" smtClean="0"/>
              <a:t>3</a:t>
            </a:fld>
            <a:endParaRPr lang="en-US"/>
          </a:p>
        </p:txBody>
      </p:sp>
      <p:sp>
        <p:nvSpPr>
          <p:cNvPr id="2" name="Title 1"/>
          <p:cNvSpPr>
            <a:spLocks noGrp="1"/>
          </p:cNvSpPr>
          <p:nvPr>
            <p:ph type="title"/>
          </p:nvPr>
        </p:nvSpPr>
        <p:spPr>
          <a:xfrm>
            <a:off x="457200" y="381000"/>
            <a:ext cx="8229600" cy="1295400"/>
          </a:xfrm>
        </p:spPr>
        <p:txBody>
          <a:bodyPr>
            <a:normAutofit fontScale="90000"/>
          </a:bodyPr>
          <a:lstStyle/>
          <a:p>
            <a:r>
              <a:rPr lang="en-US" dirty="0" smtClean="0">
                <a:solidFill>
                  <a:srgbClr val="464646"/>
                </a:solidFill>
              </a:rPr>
              <a:t>VY Decommissioning Update</a:t>
            </a:r>
            <a:r>
              <a:rPr lang="en-US" dirty="0">
                <a:solidFill>
                  <a:srgbClr val="464646"/>
                </a:solidFill>
              </a:rPr>
              <a:t/>
            </a:r>
            <a:br>
              <a:rPr lang="en-US" dirty="0">
                <a:solidFill>
                  <a:srgbClr val="464646"/>
                </a:solidFill>
              </a:rPr>
            </a:br>
            <a:r>
              <a:rPr lang="en-US" sz="1800" i="1" dirty="0">
                <a:solidFill>
                  <a:srgbClr val="464646"/>
                </a:solidFill>
              </a:rPr>
              <a:t>The focus of Entergy Vermont Yankee (VY) and its Employees continues to be our ongoing commitment to Safety.</a:t>
            </a:r>
            <a:br>
              <a:rPr lang="en-US" sz="1800" i="1" dirty="0">
                <a:solidFill>
                  <a:srgbClr val="464646"/>
                </a:solidFill>
              </a:rPr>
            </a:br>
            <a:endParaRPr lang="en-US" sz="1800" i="1" dirty="0"/>
          </a:p>
        </p:txBody>
      </p:sp>
      <p:sp>
        <p:nvSpPr>
          <p:cNvPr id="3" name="Content Placeholder 2"/>
          <p:cNvSpPr>
            <a:spLocks noGrp="1"/>
          </p:cNvSpPr>
          <p:nvPr>
            <p:ph idx="1"/>
          </p:nvPr>
        </p:nvSpPr>
        <p:spPr>
          <a:xfrm>
            <a:off x="381000" y="1676401"/>
            <a:ext cx="8229600" cy="4267200"/>
          </a:xfrm>
        </p:spPr>
        <p:txBody>
          <a:bodyPr>
            <a:normAutofit/>
          </a:bodyPr>
          <a:lstStyle/>
          <a:p>
            <a:pPr>
              <a:buClr>
                <a:srgbClr val="2DA2BF"/>
              </a:buClr>
            </a:pPr>
            <a:r>
              <a:rPr lang="en-US" sz="2000" dirty="0"/>
              <a:t>Decommissioning Preparation Activities</a:t>
            </a:r>
          </a:p>
          <a:p>
            <a:pPr lvl="1">
              <a:buClr>
                <a:srgbClr val="2DA2BF"/>
              </a:buClr>
            </a:pPr>
            <a:r>
              <a:rPr lang="en-US" sz="1600" dirty="0"/>
              <a:t>System </a:t>
            </a:r>
            <a:r>
              <a:rPr lang="en-US" sz="1600" dirty="0" smtClean="0"/>
              <a:t>Draining/Lay-Up (50 Systems/16</a:t>
            </a:r>
            <a:r>
              <a:rPr lang="en-US" sz="1600" dirty="0">
                <a:solidFill>
                  <a:srgbClr val="FF0000"/>
                </a:solidFill>
              </a:rPr>
              <a:t> </a:t>
            </a:r>
            <a:r>
              <a:rPr lang="en-US" sz="1600" dirty="0" smtClean="0"/>
              <a:t>Complete/5 In Progress)</a:t>
            </a:r>
            <a:endParaRPr lang="en-US" sz="1600" dirty="0"/>
          </a:p>
          <a:p>
            <a:pPr lvl="1">
              <a:buClr>
                <a:srgbClr val="2DA2BF"/>
              </a:buClr>
            </a:pPr>
            <a:r>
              <a:rPr lang="en-US" sz="1600" dirty="0"/>
              <a:t>Building Power </a:t>
            </a:r>
            <a:r>
              <a:rPr lang="en-US" sz="1600" dirty="0" smtClean="0"/>
              <a:t>and Services Removal – Ongoing</a:t>
            </a:r>
            <a:endParaRPr lang="en-US" sz="900" dirty="0"/>
          </a:p>
          <a:p>
            <a:pPr>
              <a:buClr>
                <a:srgbClr val="2DA2BF"/>
              </a:buClr>
            </a:pPr>
            <a:r>
              <a:rPr lang="en-US" sz="2000" dirty="0" smtClean="0"/>
              <a:t>Security Plan Changes</a:t>
            </a:r>
          </a:p>
          <a:p>
            <a:pPr lvl="1">
              <a:buClr>
                <a:srgbClr val="2DA2BF"/>
              </a:buClr>
            </a:pPr>
            <a:r>
              <a:rPr lang="en-US" sz="1600" dirty="0" smtClean="0"/>
              <a:t>Phase 1 and Phase 2 Modifications - Complete</a:t>
            </a:r>
          </a:p>
          <a:p>
            <a:pPr>
              <a:buClr>
                <a:srgbClr val="2DA2BF"/>
              </a:buClr>
            </a:pPr>
            <a:r>
              <a:rPr lang="en-US" sz="2000" dirty="0" smtClean="0"/>
              <a:t>Emergency Plan Drill – October 21, 2015</a:t>
            </a:r>
          </a:p>
          <a:p>
            <a:pPr lvl="1">
              <a:buClr>
                <a:srgbClr val="2DA2BF"/>
              </a:buClr>
            </a:pPr>
            <a:r>
              <a:rPr lang="en-US" sz="1600" dirty="0" smtClean="0"/>
              <a:t>Part of ongoing training and Emergency Response Organization (ERO) qualifications.</a:t>
            </a:r>
          </a:p>
          <a:p>
            <a:pPr>
              <a:buClr>
                <a:srgbClr val="2DA2BF"/>
              </a:buClr>
            </a:pPr>
            <a:r>
              <a:rPr lang="en-US" sz="2000" dirty="0" smtClean="0"/>
              <a:t>NRC Inspection Activities</a:t>
            </a:r>
          </a:p>
          <a:p>
            <a:pPr lvl="1">
              <a:buClr>
                <a:srgbClr val="2DA2BF"/>
              </a:buClr>
            </a:pPr>
            <a:r>
              <a:rPr lang="en-US" sz="1600" dirty="0" smtClean="0"/>
              <a:t>On-Site Inspection completed the week of 9/14-9/17</a:t>
            </a:r>
          </a:p>
          <a:p>
            <a:pPr lvl="1">
              <a:buClr>
                <a:srgbClr val="2DA2BF"/>
              </a:buClr>
            </a:pPr>
            <a:r>
              <a:rPr lang="en-US" sz="1600" dirty="0" smtClean="0"/>
              <a:t>Inspection scope informed by the NRC Decommissioning Program</a:t>
            </a:r>
          </a:p>
          <a:p>
            <a:pPr lvl="1">
              <a:buClr>
                <a:srgbClr val="2DA2BF"/>
              </a:buClr>
            </a:pPr>
            <a:r>
              <a:rPr lang="en-US" sz="1600" dirty="0" smtClean="0"/>
              <a:t>Debriefed with no issues identified</a:t>
            </a:r>
          </a:p>
        </p:txBody>
      </p:sp>
    </p:spTree>
    <p:extLst>
      <p:ext uri="{BB962C8B-B14F-4D97-AF65-F5344CB8AC3E}">
        <p14:creationId xmlns:p14="http://schemas.microsoft.com/office/powerpoint/2010/main" val="229857880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0"/>
            <a:ext cx="8229600" cy="4724400"/>
          </a:xfrm>
        </p:spPr>
        <p:txBody>
          <a:bodyPr>
            <a:normAutofit lnSpcReduction="10000"/>
          </a:bodyPr>
          <a:lstStyle/>
          <a:p>
            <a:r>
              <a:rPr lang="en-US" sz="2400" dirty="0" smtClean="0"/>
              <a:t>NRC Licensing Action/Exemption Status</a:t>
            </a:r>
          </a:p>
          <a:p>
            <a:pPr marL="630936" lvl="2" indent="0">
              <a:buClr>
                <a:srgbClr val="2DA2BF"/>
              </a:buClr>
              <a:buNone/>
            </a:pPr>
            <a:endParaRPr lang="en-US" sz="900" dirty="0" smtClean="0"/>
          </a:p>
          <a:p>
            <a:pPr lvl="1">
              <a:buClr>
                <a:srgbClr val="2DA2BF"/>
              </a:buClr>
            </a:pPr>
            <a:r>
              <a:rPr lang="en-US" sz="2000" dirty="0" smtClean="0">
                <a:solidFill>
                  <a:prstClr val="black"/>
                </a:solidFill>
              </a:rPr>
              <a:t>Emergency Plan (E-Plan) Submittals </a:t>
            </a:r>
            <a:r>
              <a:rPr lang="en-US" sz="2000" dirty="0">
                <a:solidFill>
                  <a:prstClr val="black"/>
                </a:solidFill>
              </a:rPr>
              <a:t>made to date:</a:t>
            </a:r>
          </a:p>
          <a:p>
            <a:pPr lvl="1">
              <a:buClr>
                <a:srgbClr val="2DA2BF"/>
              </a:buClr>
            </a:pPr>
            <a:endParaRPr lang="en-US" sz="900" b="1" u="sng" dirty="0">
              <a:solidFill>
                <a:prstClr val="black"/>
              </a:solidFill>
            </a:endParaRPr>
          </a:p>
          <a:p>
            <a:pPr lvl="2">
              <a:buClr>
                <a:srgbClr val="2DA2BF"/>
              </a:buClr>
            </a:pPr>
            <a:r>
              <a:rPr lang="en-US" sz="1400" u="sng" dirty="0">
                <a:solidFill>
                  <a:prstClr val="black"/>
                </a:solidFill>
              </a:rPr>
              <a:t>Post-Shutdown </a:t>
            </a:r>
            <a:r>
              <a:rPr lang="en-US" sz="1400" u="sng" dirty="0" smtClean="0">
                <a:solidFill>
                  <a:prstClr val="black"/>
                </a:solidFill>
              </a:rPr>
              <a:t>E-Plan </a:t>
            </a:r>
            <a:r>
              <a:rPr lang="en-US" sz="1400" u="sng" dirty="0">
                <a:solidFill>
                  <a:prstClr val="black"/>
                </a:solidFill>
              </a:rPr>
              <a:t>License Amendment Request (LAR) </a:t>
            </a:r>
            <a:r>
              <a:rPr lang="en-US" sz="1400" dirty="0">
                <a:solidFill>
                  <a:prstClr val="black"/>
                </a:solidFill>
              </a:rPr>
              <a:t>– </a:t>
            </a:r>
            <a:r>
              <a:rPr lang="en-US" sz="1400" dirty="0" smtClean="0">
                <a:solidFill>
                  <a:prstClr val="black"/>
                </a:solidFill>
              </a:rPr>
              <a:t>Implemented </a:t>
            </a:r>
            <a:r>
              <a:rPr lang="en-US" sz="1400" dirty="0">
                <a:solidFill>
                  <a:prstClr val="black"/>
                </a:solidFill>
              </a:rPr>
              <a:t>2/5/15.  Covers SAFSTOR Period 1 - Plant Shutdown to April </a:t>
            </a:r>
            <a:r>
              <a:rPr lang="en-US" sz="1400" dirty="0" smtClean="0">
                <a:solidFill>
                  <a:prstClr val="black"/>
                </a:solidFill>
              </a:rPr>
              <a:t>2016</a:t>
            </a:r>
          </a:p>
          <a:p>
            <a:pPr lvl="3">
              <a:buClr>
                <a:srgbClr val="2DA2BF"/>
              </a:buClr>
            </a:pPr>
            <a:r>
              <a:rPr lang="en-US" sz="1200" dirty="0" smtClean="0">
                <a:solidFill>
                  <a:prstClr val="black"/>
                </a:solidFill>
              </a:rPr>
              <a:t>State filed appeal to Commission to keep ERDS in service – February 9, 2015</a:t>
            </a:r>
          </a:p>
          <a:p>
            <a:pPr lvl="3">
              <a:buClr>
                <a:srgbClr val="2DA2BF"/>
              </a:buClr>
            </a:pPr>
            <a:r>
              <a:rPr lang="en-US" sz="1200" dirty="0" smtClean="0">
                <a:solidFill>
                  <a:prstClr val="black"/>
                </a:solidFill>
              </a:rPr>
              <a:t>Commission decision – 4Q15 to 1Q16 (6-12 months)</a:t>
            </a:r>
            <a:endParaRPr lang="en-US" sz="1200" dirty="0">
              <a:solidFill>
                <a:prstClr val="black"/>
              </a:solidFill>
            </a:endParaRPr>
          </a:p>
          <a:p>
            <a:pPr lvl="1">
              <a:buClr>
                <a:srgbClr val="2DA2BF"/>
              </a:buClr>
            </a:pPr>
            <a:endParaRPr lang="en-US" sz="1000" u="sng" dirty="0">
              <a:solidFill>
                <a:prstClr val="black"/>
              </a:solidFill>
            </a:endParaRPr>
          </a:p>
          <a:p>
            <a:pPr lvl="2">
              <a:buClr>
                <a:srgbClr val="2DA2BF"/>
              </a:buClr>
            </a:pPr>
            <a:r>
              <a:rPr lang="en-US" sz="1400" u="sng" dirty="0">
                <a:solidFill>
                  <a:prstClr val="black"/>
                </a:solidFill>
              </a:rPr>
              <a:t>EP </a:t>
            </a:r>
            <a:r>
              <a:rPr lang="en-US" sz="1400" u="sng" dirty="0" smtClean="0">
                <a:solidFill>
                  <a:prstClr val="black"/>
                </a:solidFill>
              </a:rPr>
              <a:t>Exemption Requests</a:t>
            </a:r>
            <a:r>
              <a:rPr lang="en-US" sz="1400" dirty="0" smtClean="0">
                <a:solidFill>
                  <a:prstClr val="black"/>
                </a:solidFill>
              </a:rPr>
              <a:t> </a:t>
            </a:r>
            <a:r>
              <a:rPr lang="en-US" sz="1400" dirty="0">
                <a:solidFill>
                  <a:prstClr val="black"/>
                </a:solidFill>
              </a:rPr>
              <a:t>– NRC Commissioners </a:t>
            </a:r>
            <a:r>
              <a:rPr lang="en-US" sz="1400" dirty="0" smtClean="0">
                <a:solidFill>
                  <a:prstClr val="black"/>
                </a:solidFill>
              </a:rPr>
              <a:t>voted </a:t>
            </a:r>
            <a:r>
              <a:rPr lang="en-US" sz="1400" dirty="0">
                <a:solidFill>
                  <a:prstClr val="black"/>
                </a:solidFill>
              </a:rPr>
              <a:t>to grant </a:t>
            </a:r>
            <a:r>
              <a:rPr lang="en-US" sz="1400" dirty="0" smtClean="0">
                <a:solidFill>
                  <a:prstClr val="black"/>
                </a:solidFill>
              </a:rPr>
              <a:t>exemptions on  March 2, </a:t>
            </a:r>
            <a:r>
              <a:rPr lang="en-US" sz="1400" dirty="0">
                <a:solidFill>
                  <a:prstClr val="black"/>
                </a:solidFill>
              </a:rPr>
              <a:t>2015 (supports Permanently Defueled </a:t>
            </a:r>
            <a:r>
              <a:rPr lang="en-US" sz="1400" dirty="0" smtClean="0">
                <a:solidFill>
                  <a:prstClr val="black"/>
                </a:solidFill>
              </a:rPr>
              <a:t>E-Plan </a:t>
            </a:r>
            <a:r>
              <a:rPr lang="en-US" sz="1400" dirty="0">
                <a:solidFill>
                  <a:prstClr val="black"/>
                </a:solidFill>
              </a:rPr>
              <a:t>and EALs</a:t>
            </a:r>
            <a:r>
              <a:rPr lang="en-US" sz="1400" dirty="0" smtClean="0">
                <a:solidFill>
                  <a:prstClr val="black"/>
                </a:solidFill>
              </a:rPr>
              <a:t>)</a:t>
            </a:r>
          </a:p>
          <a:p>
            <a:pPr lvl="3">
              <a:buClr>
                <a:srgbClr val="2DA2BF"/>
              </a:buClr>
            </a:pPr>
            <a:r>
              <a:rPr lang="en-US" sz="1200" dirty="0" smtClean="0">
                <a:solidFill>
                  <a:prstClr val="black"/>
                </a:solidFill>
              </a:rPr>
              <a:t>State filed petition for reconsideration of Commission vote – March 12, 2015</a:t>
            </a:r>
          </a:p>
          <a:p>
            <a:pPr lvl="3">
              <a:buClr>
                <a:srgbClr val="2DA2BF"/>
              </a:buClr>
            </a:pPr>
            <a:r>
              <a:rPr lang="en-US" sz="1200" dirty="0" smtClean="0">
                <a:solidFill>
                  <a:prstClr val="black"/>
                </a:solidFill>
              </a:rPr>
              <a:t>Commission decision on petition for reconsideration – 4Q15 (6)</a:t>
            </a:r>
            <a:endParaRPr lang="en-US" sz="1200" dirty="0">
              <a:solidFill>
                <a:prstClr val="black"/>
              </a:solidFill>
            </a:endParaRPr>
          </a:p>
          <a:p>
            <a:pPr marL="393192" lvl="1" indent="0">
              <a:buClr>
                <a:srgbClr val="2DA2BF"/>
              </a:buClr>
              <a:buNone/>
            </a:pPr>
            <a:endParaRPr lang="en-US" sz="1000" u="sng" dirty="0">
              <a:solidFill>
                <a:prstClr val="black"/>
              </a:solidFill>
            </a:endParaRPr>
          </a:p>
          <a:p>
            <a:pPr lvl="2">
              <a:buClr>
                <a:srgbClr val="2DA2BF"/>
              </a:buClr>
            </a:pPr>
            <a:r>
              <a:rPr lang="en-US" sz="1400" u="sng" dirty="0">
                <a:solidFill>
                  <a:prstClr val="black"/>
                </a:solidFill>
              </a:rPr>
              <a:t>Permanently Defueled </a:t>
            </a:r>
            <a:r>
              <a:rPr lang="en-US" sz="1400" u="sng" dirty="0" smtClean="0">
                <a:solidFill>
                  <a:prstClr val="black"/>
                </a:solidFill>
              </a:rPr>
              <a:t>E-Plan </a:t>
            </a:r>
            <a:r>
              <a:rPr lang="en-US" sz="1400" u="sng" dirty="0">
                <a:solidFill>
                  <a:prstClr val="black"/>
                </a:solidFill>
              </a:rPr>
              <a:t>and Emergency Action Levels (EALs) LAR </a:t>
            </a:r>
            <a:r>
              <a:rPr lang="en-US" sz="1400" dirty="0">
                <a:solidFill>
                  <a:prstClr val="black"/>
                </a:solidFill>
              </a:rPr>
              <a:t>– Approval </a:t>
            </a:r>
            <a:r>
              <a:rPr lang="en-US" sz="1400" dirty="0" smtClean="0">
                <a:solidFill>
                  <a:prstClr val="black"/>
                </a:solidFill>
              </a:rPr>
              <a:t>requested </a:t>
            </a:r>
            <a:r>
              <a:rPr lang="en-US" sz="1400" dirty="0" smtClean="0">
                <a:solidFill>
                  <a:prstClr val="black"/>
                </a:solidFill>
              </a:rPr>
              <a:t>in late </a:t>
            </a:r>
            <a:r>
              <a:rPr lang="en-US" sz="1400" dirty="0">
                <a:solidFill>
                  <a:prstClr val="black"/>
                </a:solidFill>
              </a:rPr>
              <a:t>2015. Covers SAFSTOR Period 2 - April 2016 </a:t>
            </a:r>
            <a:r>
              <a:rPr lang="en-US" sz="1400" dirty="0" smtClean="0">
                <a:solidFill>
                  <a:prstClr val="black"/>
                </a:solidFill>
              </a:rPr>
              <a:t>to All Fuel </a:t>
            </a:r>
            <a:r>
              <a:rPr lang="en-US" sz="1400" dirty="0">
                <a:solidFill>
                  <a:prstClr val="black"/>
                </a:solidFill>
              </a:rPr>
              <a:t>in Dry </a:t>
            </a:r>
            <a:r>
              <a:rPr lang="en-US" sz="1400" dirty="0" smtClean="0">
                <a:solidFill>
                  <a:prstClr val="black"/>
                </a:solidFill>
              </a:rPr>
              <a:t>Storage</a:t>
            </a:r>
          </a:p>
          <a:p>
            <a:pPr lvl="3">
              <a:buClr>
                <a:srgbClr val="2DA2BF"/>
              </a:buClr>
            </a:pPr>
            <a:r>
              <a:rPr lang="en-US" sz="1200" dirty="0" smtClean="0">
                <a:solidFill>
                  <a:prstClr val="black"/>
                </a:solidFill>
              </a:rPr>
              <a:t>State filed petition to intervene/request for hearing before the ASLB – February 9, 2015</a:t>
            </a:r>
          </a:p>
          <a:p>
            <a:pPr lvl="3">
              <a:buClr>
                <a:srgbClr val="2DA2BF"/>
              </a:buClr>
            </a:pPr>
            <a:r>
              <a:rPr lang="en-US" sz="1200" dirty="0" smtClean="0">
                <a:solidFill>
                  <a:prstClr val="black"/>
                </a:solidFill>
              </a:rPr>
              <a:t>ASLB decision denying request for hearing – May 18, 2015</a:t>
            </a:r>
          </a:p>
          <a:p>
            <a:pPr lvl="3">
              <a:buClr>
                <a:srgbClr val="2DA2BF"/>
              </a:buClr>
            </a:pPr>
            <a:r>
              <a:rPr lang="en-US" sz="1200" dirty="0" smtClean="0">
                <a:solidFill>
                  <a:prstClr val="black"/>
                </a:solidFill>
              </a:rPr>
              <a:t>State appeal of ASLB decision to NRC Commission – June 12, 2015</a:t>
            </a:r>
          </a:p>
          <a:p>
            <a:pPr lvl="3">
              <a:buClr>
                <a:srgbClr val="2DA2BF"/>
              </a:buClr>
            </a:pPr>
            <a:r>
              <a:rPr lang="en-US" sz="1200" dirty="0" smtClean="0">
                <a:solidFill>
                  <a:prstClr val="black"/>
                </a:solidFill>
              </a:rPr>
              <a:t>Commission decision – 1Q16 to 2Q16 (6-12 months)</a:t>
            </a:r>
            <a:endParaRPr lang="en-US" sz="1200" dirty="0">
              <a:solidFill>
                <a:prstClr val="black"/>
              </a:solidFill>
            </a:endParaRPr>
          </a:p>
          <a:p>
            <a:pPr lvl="1">
              <a:buFont typeface="Wingdings" panose="05000000000000000000" pitchFamily="2" charset="2"/>
              <a:buChar char="Ø"/>
            </a:pPr>
            <a:endParaRPr lang="en-US" sz="1800" dirty="0"/>
          </a:p>
        </p:txBody>
      </p:sp>
      <p:sp>
        <p:nvSpPr>
          <p:cNvPr id="4" name="Slide Number Placeholder 3"/>
          <p:cNvSpPr>
            <a:spLocks noGrp="1"/>
          </p:cNvSpPr>
          <p:nvPr>
            <p:ph type="sldNum" sz="quarter" idx="12"/>
          </p:nvPr>
        </p:nvSpPr>
        <p:spPr/>
        <p:txBody>
          <a:bodyPr/>
          <a:lstStyle/>
          <a:p>
            <a:fld id="{9CF2147F-6F6C-4333-9E01-218A7A654D13}" type="slidenum">
              <a:rPr lang="en-US" smtClean="0"/>
              <a:t>4</a:t>
            </a:fld>
            <a:endParaRPr lang="en-US"/>
          </a:p>
        </p:txBody>
      </p:sp>
      <p:sp>
        <p:nvSpPr>
          <p:cNvPr id="5" name="Title 4"/>
          <p:cNvSpPr>
            <a:spLocks noGrp="1"/>
          </p:cNvSpPr>
          <p:nvPr>
            <p:ph type="title"/>
          </p:nvPr>
        </p:nvSpPr>
        <p:spPr>
          <a:xfrm>
            <a:off x="457200" y="398930"/>
            <a:ext cx="8229600" cy="1143000"/>
          </a:xfrm>
        </p:spPr>
        <p:txBody>
          <a:bodyPr>
            <a:normAutofit fontScale="90000"/>
          </a:bodyPr>
          <a:lstStyle/>
          <a:p>
            <a:r>
              <a:rPr lang="en-US" sz="3600" dirty="0">
                <a:solidFill>
                  <a:srgbClr val="464646"/>
                </a:solidFill>
              </a:rPr>
              <a:t>VY Decommissioning </a:t>
            </a:r>
            <a:r>
              <a:rPr lang="en-US" sz="3600" dirty="0" smtClean="0">
                <a:solidFill>
                  <a:srgbClr val="464646"/>
                </a:solidFill>
              </a:rPr>
              <a:t>Update (Cont’d)</a:t>
            </a:r>
            <a:r>
              <a:rPr lang="en-US" sz="3600" dirty="0">
                <a:solidFill>
                  <a:srgbClr val="464646"/>
                </a:solidFill>
              </a:rPr>
              <a:t/>
            </a:r>
            <a:br>
              <a:rPr lang="en-US" sz="3600" dirty="0">
                <a:solidFill>
                  <a:srgbClr val="464646"/>
                </a:solidFill>
              </a:rPr>
            </a:br>
            <a:r>
              <a:rPr lang="en-US" sz="1800" i="1" dirty="0">
                <a:solidFill>
                  <a:srgbClr val="464646"/>
                </a:solidFill>
              </a:rPr>
              <a:t>The focus of Entergy Vermont Yankee (VY) and its Employees continues to </a:t>
            </a:r>
            <a:r>
              <a:rPr lang="en-US" sz="1800" i="1" dirty="0" smtClean="0">
                <a:solidFill>
                  <a:srgbClr val="464646"/>
                </a:solidFill>
              </a:rPr>
              <a:t/>
            </a:r>
            <a:br>
              <a:rPr lang="en-US" sz="1800" i="1" dirty="0" smtClean="0">
                <a:solidFill>
                  <a:srgbClr val="464646"/>
                </a:solidFill>
              </a:rPr>
            </a:br>
            <a:r>
              <a:rPr lang="en-US" sz="1800" i="1" dirty="0" smtClean="0">
                <a:solidFill>
                  <a:srgbClr val="464646"/>
                </a:solidFill>
              </a:rPr>
              <a:t>be </a:t>
            </a:r>
            <a:r>
              <a:rPr lang="en-US" sz="1800" i="1" dirty="0">
                <a:solidFill>
                  <a:srgbClr val="464646"/>
                </a:solidFill>
              </a:rPr>
              <a:t>our ongoing commitment to Safety.</a:t>
            </a:r>
            <a:br>
              <a:rPr lang="en-US" sz="1800" i="1" dirty="0">
                <a:solidFill>
                  <a:srgbClr val="464646"/>
                </a:solidFill>
              </a:rPr>
            </a:br>
            <a:endParaRPr lang="en-US" sz="1800" dirty="0"/>
          </a:p>
        </p:txBody>
      </p:sp>
    </p:spTree>
    <p:extLst>
      <p:ext uri="{BB962C8B-B14F-4D97-AF65-F5344CB8AC3E}">
        <p14:creationId xmlns:p14="http://schemas.microsoft.com/office/powerpoint/2010/main" val="125171423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1" name="Straight Connector 60"/>
          <p:cNvCxnSpPr/>
          <p:nvPr/>
        </p:nvCxnSpPr>
        <p:spPr>
          <a:xfrm>
            <a:off x="3143248" y="3273552"/>
            <a:ext cx="3308" cy="1097280"/>
          </a:xfrm>
          <a:prstGeom prst="line">
            <a:avLst/>
          </a:prstGeom>
          <a:ln w="25400">
            <a:gradFill>
              <a:gsLst>
                <a:gs pos="0">
                  <a:srgbClr val="FFC000"/>
                </a:gs>
                <a:gs pos="100000">
                  <a:schemeClr val="accent6"/>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8234022" y="3273552"/>
            <a:ext cx="16556" cy="2060448"/>
          </a:xfrm>
          <a:prstGeom prst="line">
            <a:avLst/>
          </a:prstGeom>
          <a:ln w="25400">
            <a:gradFill>
              <a:gsLst>
                <a:gs pos="0">
                  <a:srgbClr val="FFC000"/>
                </a:gs>
                <a:gs pos="100000">
                  <a:schemeClr val="accent6"/>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flipH="1">
            <a:off x="4359497" y="3252790"/>
            <a:ext cx="2608" cy="1572768"/>
          </a:xfrm>
          <a:prstGeom prst="line">
            <a:avLst/>
          </a:prstGeom>
          <a:ln w="25400">
            <a:gradFill>
              <a:gsLst>
                <a:gs pos="0">
                  <a:srgbClr val="FFC000"/>
                </a:gs>
                <a:gs pos="100000">
                  <a:schemeClr val="accent6"/>
                </a:gs>
              </a:gsLst>
              <a:lin ang="5400000" scaled="1"/>
            </a:gradFill>
          </a:ln>
        </p:spPr>
        <p:style>
          <a:lnRef idx="1">
            <a:schemeClr val="accent1"/>
          </a:lnRef>
          <a:fillRef idx="0">
            <a:schemeClr val="accent1"/>
          </a:fillRef>
          <a:effectRef idx="0">
            <a:schemeClr val="accent1"/>
          </a:effectRef>
          <a:fontRef idx="minor">
            <a:schemeClr val="tx1"/>
          </a:fontRef>
        </p:style>
      </p:cxnSp>
      <p:sp>
        <p:nvSpPr>
          <p:cNvPr id="4" name="Title 2"/>
          <p:cNvSpPr>
            <a:spLocks noGrp="1"/>
          </p:cNvSpPr>
          <p:nvPr>
            <p:ph type="title"/>
          </p:nvPr>
        </p:nvSpPr>
        <p:spPr/>
        <p:txBody>
          <a:bodyPr>
            <a:normAutofit fontScale="90000"/>
          </a:bodyPr>
          <a:lstStyle/>
          <a:p>
            <a:pPr>
              <a:defRPr/>
            </a:pPr>
            <a:r>
              <a:rPr lang="en-US" dirty="0" smtClean="0">
                <a:solidFill>
                  <a:srgbClr val="4BACC6">
                    <a:lumMod val="75000"/>
                  </a:srgbClr>
                </a:solidFill>
                <a:latin typeface="Arial" charset="0"/>
              </a:rPr>
              <a:t/>
            </a:r>
            <a:br>
              <a:rPr lang="en-US" dirty="0" smtClean="0">
                <a:solidFill>
                  <a:srgbClr val="4BACC6">
                    <a:lumMod val="75000"/>
                  </a:srgbClr>
                </a:solidFill>
                <a:latin typeface="Arial" charset="0"/>
              </a:rPr>
            </a:br>
            <a:r>
              <a:rPr lang="en-US" sz="3600" i="0" dirty="0" smtClean="0">
                <a:solidFill>
                  <a:prstClr val="black"/>
                </a:solidFill>
                <a:effectLst>
                  <a:outerShdw blurRad="38100" dist="38100" dir="2700000" algn="tl">
                    <a:srgbClr val="000000">
                      <a:alpha val="43137"/>
                    </a:srgbClr>
                  </a:outerShdw>
                </a:effectLst>
                <a:latin typeface="Arial" charset="0"/>
              </a:rPr>
              <a:t>Vermont Yankee Timeline</a:t>
            </a:r>
            <a:r>
              <a:rPr lang="en-US" dirty="0">
                <a:solidFill>
                  <a:srgbClr val="4BACC6">
                    <a:lumMod val="75000"/>
                  </a:srgbClr>
                </a:solidFill>
                <a:latin typeface="Arial" charset="0"/>
              </a:rPr>
              <a:t/>
            </a:r>
            <a:br>
              <a:rPr lang="en-US" dirty="0">
                <a:solidFill>
                  <a:srgbClr val="4BACC6">
                    <a:lumMod val="75000"/>
                  </a:srgbClr>
                </a:solidFill>
                <a:latin typeface="Arial" charset="0"/>
              </a:rPr>
            </a:br>
            <a:endParaRPr lang="en-US" dirty="0"/>
          </a:p>
        </p:txBody>
      </p:sp>
      <p:sp>
        <p:nvSpPr>
          <p:cNvPr id="8" name="Rectangle 135"/>
          <p:cNvSpPr>
            <a:spLocks noChangeArrowheads="1"/>
          </p:cNvSpPr>
          <p:nvPr/>
        </p:nvSpPr>
        <p:spPr bwMode="auto">
          <a:xfrm>
            <a:off x="990600" y="3565525"/>
            <a:ext cx="7696200" cy="320675"/>
          </a:xfrm>
          <a:prstGeom prst="rect">
            <a:avLst/>
          </a:prstGeom>
          <a:gradFill rotWithShape="1">
            <a:gsLst>
              <a:gs pos="0">
                <a:schemeClr val="accent1">
                  <a:lumMod val="10000"/>
                </a:schemeClr>
              </a:gs>
              <a:gs pos="100000">
                <a:schemeClr val="tx2">
                  <a:alpha val="0"/>
                </a:schemeClr>
              </a:gs>
            </a:gsLst>
            <a:lin ang="5400000" scaled="1"/>
          </a:gradFill>
          <a:ln w="9525">
            <a:noFill/>
            <a:miter lim="800000"/>
            <a:headEnd/>
            <a:tailEnd/>
          </a:ln>
        </p:spPr>
        <p:txBody>
          <a:bodyPr wrap="none" anchor="ctr"/>
          <a:lstStyle/>
          <a:p>
            <a:pPr>
              <a:defRPr/>
            </a:pPr>
            <a:endParaRPr lang="en-US" dirty="0">
              <a:latin typeface="Calibri" pitchFamily="-111" charset="0"/>
            </a:endParaRPr>
          </a:p>
        </p:txBody>
      </p:sp>
      <p:grpSp>
        <p:nvGrpSpPr>
          <p:cNvPr id="4103" name="Gruppe 107"/>
          <p:cNvGrpSpPr>
            <a:grpSpLocks/>
          </p:cNvGrpSpPr>
          <p:nvPr/>
        </p:nvGrpSpPr>
        <p:grpSpPr bwMode="auto">
          <a:xfrm>
            <a:off x="990600" y="3265488"/>
            <a:ext cx="7808913" cy="457200"/>
            <a:chOff x="282574" y="3461036"/>
            <a:chExt cx="8456253" cy="457200"/>
          </a:xfrm>
        </p:grpSpPr>
        <p:sp>
          <p:nvSpPr>
            <p:cNvPr id="10" name="Pentagon 104"/>
            <p:cNvSpPr>
              <a:spLocks noChangeArrowheads="1"/>
            </p:cNvSpPr>
            <p:nvPr/>
          </p:nvSpPr>
          <p:spPr bwMode="auto">
            <a:xfrm>
              <a:off x="7679861" y="3461036"/>
              <a:ext cx="1058966" cy="457200"/>
            </a:xfrm>
            <a:prstGeom prst="homePlate">
              <a:avLst>
                <a:gd name="adj" fmla="val 40317"/>
              </a:avLst>
            </a:prstGeom>
            <a:solidFill>
              <a:schemeClr val="accent1">
                <a:lumMod val="40000"/>
                <a:lumOff val="60000"/>
              </a:schemeClr>
            </a:solidFill>
            <a:ln w="19050">
              <a:solidFill>
                <a:schemeClr val="accent1">
                  <a:lumMod val="75000"/>
                </a:schemeClr>
              </a:solidFill>
              <a:round/>
              <a:headEnd/>
              <a:tailEnd/>
            </a:ln>
          </p:spPr>
          <p:txBody>
            <a:bodyPr anchor="ctr"/>
            <a:lstStyle/>
            <a:p>
              <a:pPr indent="-342900" algn="ctr">
                <a:buFont typeface="Calibri" pitchFamily="-111" charset="0"/>
                <a:buAutoNum type="arabicPeriod"/>
                <a:defRPr/>
              </a:pPr>
              <a:endParaRPr lang="en-US" noProof="1">
                <a:latin typeface="Calibri" pitchFamily="-111" charset="0"/>
              </a:endParaRPr>
            </a:p>
          </p:txBody>
        </p:sp>
        <p:grpSp>
          <p:nvGrpSpPr>
            <p:cNvPr id="4132" name="Gruppe 62"/>
            <p:cNvGrpSpPr>
              <a:grpSpLocks/>
            </p:cNvGrpSpPr>
            <p:nvPr/>
          </p:nvGrpSpPr>
          <p:grpSpPr bwMode="auto">
            <a:xfrm>
              <a:off x="282574" y="3461036"/>
              <a:ext cx="6364466" cy="457200"/>
              <a:chOff x="282574" y="3462341"/>
              <a:chExt cx="6364466" cy="457200"/>
            </a:xfrm>
          </p:grpSpPr>
          <p:grpSp>
            <p:nvGrpSpPr>
              <p:cNvPr id="4133" name="Gruppe 75"/>
              <p:cNvGrpSpPr>
                <a:grpSpLocks/>
              </p:cNvGrpSpPr>
              <p:nvPr/>
            </p:nvGrpSpPr>
            <p:grpSpPr bwMode="auto">
              <a:xfrm>
                <a:off x="282575" y="3462341"/>
                <a:ext cx="6364465" cy="457200"/>
                <a:chOff x="272143" y="2949958"/>
                <a:chExt cx="7691071" cy="457921"/>
              </a:xfrm>
            </p:grpSpPr>
            <p:sp>
              <p:nvSpPr>
                <p:cNvPr id="19" name="Rectangle 445"/>
                <p:cNvSpPr>
                  <a:spLocks noChangeArrowheads="1"/>
                </p:cNvSpPr>
                <p:nvPr/>
              </p:nvSpPr>
              <p:spPr bwMode="auto">
                <a:xfrm>
                  <a:off x="1553916" y="2949958"/>
                  <a:ext cx="1279696" cy="457921"/>
                </a:xfrm>
                <a:prstGeom prst="rect">
                  <a:avLst/>
                </a:prstGeom>
                <a:solidFill>
                  <a:schemeClr val="accent1">
                    <a:lumMod val="40000"/>
                    <a:lumOff val="60000"/>
                  </a:schemeClr>
                </a:solidFill>
                <a:ln w="19050">
                  <a:solidFill>
                    <a:schemeClr val="accent1">
                      <a:lumMod val="75000"/>
                    </a:schemeClr>
                  </a:solidFill>
                  <a:round/>
                  <a:headEnd/>
                  <a:tailEnd/>
                </a:ln>
              </p:spPr>
              <p:txBody>
                <a:bodyPr anchor="ctr"/>
                <a:lstStyle/>
                <a:p>
                  <a:pPr indent="-342900" algn="ctr">
                    <a:defRPr/>
                  </a:pPr>
                  <a:endParaRPr lang="en-US" noProof="1">
                    <a:latin typeface="Calibri" pitchFamily="-111" charset="0"/>
                  </a:endParaRPr>
                </a:p>
              </p:txBody>
            </p:sp>
            <p:sp>
              <p:nvSpPr>
                <p:cNvPr id="20" name="Rectangle 446"/>
                <p:cNvSpPr>
                  <a:spLocks noChangeArrowheads="1"/>
                </p:cNvSpPr>
                <p:nvPr/>
              </p:nvSpPr>
              <p:spPr bwMode="auto">
                <a:xfrm>
                  <a:off x="2835688" y="2949958"/>
                  <a:ext cx="1281774" cy="457921"/>
                </a:xfrm>
                <a:prstGeom prst="rect">
                  <a:avLst/>
                </a:prstGeom>
                <a:solidFill>
                  <a:schemeClr val="accent1">
                    <a:lumMod val="40000"/>
                    <a:lumOff val="60000"/>
                  </a:schemeClr>
                </a:solidFill>
                <a:ln w="19050">
                  <a:solidFill>
                    <a:schemeClr val="accent1">
                      <a:lumMod val="75000"/>
                    </a:schemeClr>
                  </a:solidFill>
                  <a:round/>
                  <a:headEnd/>
                  <a:tailEnd/>
                </a:ln>
              </p:spPr>
              <p:txBody>
                <a:bodyPr anchor="ctr"/>
                <a:lstStyle/>
                <a:p>
                  <a:pPr indent="-342900" algn="ctr">
                    <a:defRPr/>
                  </a:pPr>
                  <a:endParaRPr lang="en-US" noProof="1">
                    <a:latin typeface="Calibri" pitchFamily="-111" charset="0"/>
                  </a:endParaRPr>
                </a:p>
              </p:txBody>
            </p:sp>
            <p:sp>
              <p:nvSpPr>
                <p:cNvPr id="21" name="Rectangle 447"/>
                <p:cNvSpPr>
                  <a:spLocks noChangeArrowheads="1"/>
                </p:cNvSpPr>
                <p:nvPr/>
              </p:nvSpPr>
              <p:spPr bwMode="auto">
                <a:xfrm>
                  <a:off x="4117462" y="2949958"/>
                  <a:ext cx="1281773" cy="457921"/>
                </a:xfrm>
                <a:prstGeom prst="rect">
                  <a:avLst/>
                </a:prstGeom>
                <a:solidFill>
                  <a:schemeClr val="accent1">
                    <a:lumMod val="40000"/>
                    <a:lumOff val="60000"/>
                  </a:schemeClr>
                </a:solidFill>
                <a:ln w="19050">
                  <a:solidFill>
                    <a:schemeClr val="accent1">
                      <a:lumMod val="75000"/>
                    </a:schemeClr>
                  </a:solidFill>
                  <a:round/>
                  <a:headEnd/>
                  <a:tailEnd/>
                </a:ln>
              </p:spPr>
              <p:txBody>
                <a:bodyPr anchor="ctr"/>
                <a:lstStyle/>
                <a:p>
                  <a:pPr indent="-342900" algn="ctr">
                    <a:defRPr/>
                  </a:pPr>
                  <a:endParaRPr lang="en-US" noProof="1">
                    <a:latin typeface="Calibri" pitchFamily="-111" charset="0"/>
                  </a:endParaRPr>
                </a:p>
              </p:txBody>
            </p:sp>
            <p:sp>
              <p:nvSpPr>
                <p:cNvPr id="22" name="Rectangle 448"/>
                <p:cNvSpPr>
                  <a:spLocks noChangeArrowheads="1"/>
                </p:cNvSpPr>
                <p:nvPr/>
              </p:nvSpPr>
              <p:spPr bwMode="auto">
                <a:xfrm>
                  <a:off x="6683085" y="2949958"/>
                  <a:ext cx="1279696" cy="457921"/>
                </a:xfrm>
                <a:prstGeom prst="rect">
                  <a:avLst/>
                </a:prstGeom>
                <a:solidFill>
                  <a:schemeClr val="accent1">
                    <a:lumMod val="40000"/>
                    <a:lumOff val="60000"/>
                  </a:schemeClr>
                </a:solidFill>
                <a:ln w="19050">
                  <a:solidFill>
                    <a:schemeClr val="accent1">
                      <a:lumMod val="75000"/>
                    </a:schemeClr>
                  </a:solidFill>
                  <a:round/>
                  <a:headEnd/>
                  <a:tailEnd/>
                </a:ln>
              </p:spPr>
              <p:txBody>
                <a:bodyPr anchor="ctr"/>
                <a:lstStyle/>
                <a:p>
                  <a:pPr indent="-342900" algn="ctr">
                    <a:defRPr/>
                  </a:pPr>
                  <a:endParaRPr lang="en-US" noProof="1">
                    <a:latin typeface="Calibri" pitchFamily="-111" charset="0"/>
                  </a:endParaRPr>
                </a:p>
              </p:txBody>
            </p:sp>
            <p:sp>
              <p:nvSpPr>
                <p:cNvPr id="23" name="Rectangle 445"/>
                <p:cNvSpPr>
                  <a:spLocks noChangeArrowheads="1"/>
                </p:cNvSpPr>
                <p:nvPr/>
              </p:nvSpPr>
              <p:spPr bwMode="auto">
                <a:xfrm>
                  <a:off x="272142" y="2949958"/>
                  <a:ext cx="1279696" cy="457921"/>
                </a:xfrm>
                <a:prstGeom prst="rect">
                  <a:avLst/>
                </a:prstGeom>
                <a:solidFill>
                  <a:schemeClr val="accent1">
                    <a:lumMod val="40000"/>
                    <a:lumOff val="60000"/>
                  </a:schemeClr>
                </a:solidFill>
                <a:ln w="19050">
                  <a:solidFill>
                    <a:schemeClr val="accent1">
                      <a:lumMod val="75000"/>
                    </a:schemeClr>
                  </a:solidFill>
                  <a:round/>
                  <a:headEnd/>
                  <a:tailEnd/>
                </a:ln>
              </p:spPr>
              <p:txBody>
                <a:bodyPr anchor="ctr"/>
                <a:lstStyle/>
                <a:p>
                  <a:pPr indent="-342900" algn="ctr">
                    <a:defRPr/>
                  </a:pPr>
                  <a:endParaRPr lang="en-US" noProof="1">
                    <a:latin typeface="Calibri" pitchFamily="-111" charset="0"/>
                  </a:endParaRPr>
                </a:p>
              </p:txBody>
            </p:sp>
          </p:grpSp>
          <p:sp>
            <p:nvSpPr>
              <p:cNvPr id="4134" name="Rectangle 445"/>
              <p:cNvSpPr>
                <a:spLocks noChangeArrowheads="1"/>
              </p:cNvSpPr>
              <p:nvPr/>
            </p:nvSpPr>
            <p:spPr bwMode="auto">
              <a:xfrm>
                <a:off x="1328938" y="3556003"/>
                <a:ext cx="1079371" cy="300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round/>
                    <a:headEnd/>
                    <a:tailEnd/>
                  </a14:hiddenLine>
                </a:ext>
              </a:extLst>
            </p:spPr>
            <p:txBody>
              <a:bodyPr anchor="ctr"/>
              <a:lstStyle>
                <a:lvl1pPr indent="-342900">
                  <a:spcBef>
                    <a:spcPct val="20000"/>
                  </a:spcBef>
                  <a:buFont typeface="Arial" charset="0"/>
                  <a:buChar char="•"/>
                  <a:defRPr sz="2400">
                    <a:solidFill>
                      <a:schemeClr val="tx1"/>
                    </a:solidFill>
                    <a:latin typeface="Arial" charset="0"/>
                    <a:cs typeface="Arial" charset="0"/>
                  </a:defRPr>
                </a:lvl1pPr>
                <a:lvl2pPr marL="742950" indent="-285750">
                  <a:spcBef>
                    <a:spcPct val="20000"/>
                  </a:spcBef>
                  <a:buFont typeface="Arial" charset="0"/>
                  <a:buChar char="–"/>
                  <a:defRPr sz="2000">
                    <a:solidFill>
                      <a:schemeClr val="tx1"/>
                    </a:solidFill>
                    <a:latin typeface="Arial" charset="0"/>
                    <a:cs typeface="Arial" charset="0"/>
                  </a:defRPr>
                </a:lvl2pPr>
                <a:lvl3pPr marL="1143000" indent="-228600">
                  <a:spcBef>
                    <a:spcPct val="20000"/>
                  </a:spcBef>
                  <a:buFont typeface="Arial" charset="0"/>
                  <a:buChar char="•"/>
                  <a:defRPr>
                    <a:solidFill>
                      <a:schemeClr val="tx1"/>
                    </a:solidFill>
                    <a:latin typeface="Arial" charset="0"/>
                    <a:cs typeface="Arial" charset="0"/>
                  </a:defRPr>
                </a:lvl3pPr>
                <a:lvl4pPr marL="1600200" indent="-228600">
                  <a:spcBef>
                    <a:spcPct val="20000"/>
                  </a:spcBef>
                  <a:buFont typeface="Arial" charset="0"/>
                  <a:buChar char="–"/>
                  <a:defRPr sz="1600">
                    <a:solidFill>
                      <a:schemeClr val="tx1"/>
                    </a:solidFill>
                    <a:latin typeface="Arial" charset="0"/>
                    <a:cs typeface="Arial" charset="0"/>
                  </a:defRPr>
                </a:lvl4pPr>
                <a:lvl5pPr marL="2057400" indent="-228600">
                  <a:spcBef>
                    <a:spcPct val="20000"/>
                  </a:spcBef>
                  <a:buFont typeface="Arial" charset="0"/>
                  <a:buChar char="»"/>
                  <a:defRPr sz="1400">
                    <a:solidFill>
                      <a:schemeClr val="tx1"/>
                    </a:solidFill>
                    <a:latin typeface="Arial" charset="0"/>
                    <a:cs typeface="Arial" charset="0"/>
                  </a:defRPr>
                </a:lvl5pPr>
                <a:lvl6pPr marL="2514600" indent="-228600" eaLnBrk="0" fontAlgn="base" hangingPunct="0">
                  <a:spcBef>
                    <a:spcPct val="20000"/>
                  </a:spcBef>
                  <a:spcAft>
                    <a:spcPct val="0"/>
                  </a:spcAft>
                  <a:buFont typeface="Arial" charset="0"/>
                  <a:buChar char="»"/>
                  <a:defRPr sz="1400">
                    <a:solidFill>
                      <a:schemeClr val="tx1"/>
                    </a:solidFill>
                    <a:latin typeface="Arial" charset="0"/>
                    <a:cs typeface="Arial" charset="0"/>
                  </a:defRPr>
                </a:lvl6pPr>
                <a:lvl7pPr marL="2971800" indent="-228600" eaLnBrk="0" fontAlgn="base" hangingPunct="0">
                  <a:spcBef>
                    <a:spcPct val="20000"/>
                  </a:spcBef>
                  <a:spcAft>
                    <a:spcPct val="0"/>
                  </a:spcAft>
                  <a:buFont typeface="Arial" charset="0"/>
                  <a:buChar char="»"/>
                  <a:defRPr sz="1400">
                    <a:solidFill>
                      <a:schemeClr val="tx1"/>
                    </a:solidFill>
                    <a:latin typeface="Arial" charset="0"/>
                    <a:cs typeface="Arial" charset="0"/>
                  </a:defRPr>
                </a:lvl7pPr>
                <a:lvl8pPr marL="3429000" indent="-228600" eaLnBrk="0" fontAlgn="base" hangingPunct="0">
                  <a:spcBef>
                    <a:spcPct val="20000"/>
                  </a:spcBef>
                  <a:spcAft>
                    <a:spcPct val="0"/>
                  </a:spcAft>
                  <a:buFont typeface="Arial" charset="0"/>
                  <a:buChar char="»"/>
                  <a:defRPr sz="1400">
                    <a:solidFill>
                      <a:schemeClr val="tx1"/>
                    </a:solidFill>
                    <a:latin typeface="Arial" charset="0"/>
                    <a:cs typeface="Arial" charset="0"/>
                  </a:defRPr>
                </a:lvl8pPr>
                <a:lvl9pPr marL="3886200" indent="-228600" eaLnBrk="0" fontAlgn="base" hangingPunct="0">
                  <a:spcBef>
                    <a:spcPct val="20000"/>
                  </a:spcBef>
                  <a:spcAft>
                    <a:spcPct val="0"/>
                  </a:spcAft>
                  <a:buFont typeface="Arial" charset="0"/>
                  <a:buChar char="»"/>
                  <a:defRPr sz="1400">
                    <a:solidFill>
                      <a:schemeClr val="tx1"/>
                    </a:solidFill>
                    <a:latin typeface="Arial" charset="0"/>
                    <a:cs typeface="Arial" charset="0"/>
                  </a:defRPr>
                </a:lvl9pPr>
              </a:lstStyle>
              <a:p>
                <a:pPr algn="ctr">
                  <a:spcBef>
                    <a:spcPct val="0"/>
                  </a:spcBef>
                  <a:buFontTx/>
                  <a:buNone/>
                </a:pPr>
                <a:r>
                  <a:rPr lang="en-US" altLang="en-US" sz="1600" noProof="1">
                    <a:latin typeface="Calibri" pitchFamily="34" charset="0"/>
                  </a:rPr>
                  <a:t>2014</a:t>
                </a:r>
              </a:p>
            </p:txBody>
          </p:sp>
          <p:sp>
            <p:nvSpPr>
              <p:cNvPr id="4135" name="Rectangle 446"/>
              <p:cNvSpPr>
                <a:spLocks noChangeArrowheads="1"/>
              </p:cNvSpPr>
              <p:nvPr/>
            </p:nvSpPr>
            <p:spPr bwMode="auto">
              <a:xfrm>
                <a:off x="2397934" y="3556003"/>
                <a:ext cx="1066168" cy="300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round/>
                    <a:headEnd/>
                    <a:tailEnd/>
                  </a14:hiddenLine>
                </a:ext>
              </a:extLst>
            </p:spPr>
            <p:txBody>
              <a:bodyPr anchor="ctr"/>
              <a:lstStyle>
                <a:lvl1pPr indent="-342900">
                  <a:spcBef>
                    <a:spcPct val="20000"/>
                  </a:spcBef>
                  <a:buFont typeface="Arial" charset="0"/>
                  <a:buChar char="•"/>
                  <a:defRPr sz="2400">
                    <a:solidFill>
                      <a:schemeClr val="tx1"/>
                    </a:solidFill>
                    <a:latin typeface="Arial" charset="0"/>
                    <a:cs typeface="Arial" charset="0"/>
                  </a:defRPr>
                </a:lvl1pPr>
                <a:lvl2pPr marL="742950" indent="-285750">
                  <a:spcBef>
                    <a:spcPct val="20000"/>
                  </a:spcBef>
                  <a:buFont typeface="Arial" charset="0"/>
                  <a:buChar char="–"/>
                  <a:defRPr sz="2000">
                    <a:solidFill>
                      <a:schemeClr val="tx1"/>
                    </a:solidFill>
                    <a:latin typeface="Arial" charset="0"/>
                    <a:cs typeface="Arial" charset="0"/>
                  </a:defRPr>
                </a:lvl2pPr>
                <a:lvl3pPr marL="1143000" indent="-228600">
                  <a:spcBef>
                    <a:spcPct val="20000"/>
                  </a:spcBef>
                  <a:buFont typeface="Arial" charset="0"/>
                  <a:buChar char="•"/>
                  <a:defRPr>
                    <a:solidFill>
                      <a:schemeClr val="tx1"/>
                    </a:solidFill>
                    <a:latin typeface="Arial" charset="0"/>
                    <a:cs typeface="Arial" charset="0"/>
                  </a:defRPr>
                </a:lvl3pPr>
                <a:lvl4pPr marL="1600200" indent="-228600">
                  <a:spcBef>
                    <a:spcPct val="20000"/>
                  </a:spcBef>
                  <a:buFont typeface="Arial" charset="0"/>
                  <a:buChar char="–"/>
                  <a:defRPr sz="1600">
                    <a:solidFill>
                      <a:schemeClr val="tx1"/>
                    </a:solidFill>
                    <a:latin typeface="Arial" charset="0"/>
                    <a:cs typeface="Arial" charset="0"/>
                  </a:defRPr>
                </a:lvl4pPr>
                <a:lvl5pPr marL="2057400" indent="-228600">
                  <a:spcBef>
                    <a:spcPct val="20000"/>
                  </a:spcBef>
                  <a:buFont typeface="Arial" charset="0"/>
                  <a:buChar char="»"/>
                  <a:defRPr sz="1400">
                    <a:solidFill>
                      <a:schemeClr val="tx1"/>
                    </a:solidFill>
                    <a:latin typeface="Arial" charset="0"/>
                    <a:cs typeface="Arial" charset="0"/>
                  </a:defRPr>
                </a:lvl5pPr>
                <a:lvl6pPr marL="2514600" indent="-228600" eaLnBrk="0" fontAlgn="base" hangingPunct="0">
                  <a:spcBef>
                    <a:spcPct val="20000"/>
                  </a:spcBef>
                  <a:spcAft>
                    <a:spcPct val="0"/>
                  </a:spcAft>
                  <a:buFont typeface="Arial" charset="0"/>
                  <a:buChar char="»"/>
                  <a:defRPr sz="1400">
                    <a:solidFill>
                      <a:schemeClr val="tx1"/>
                    </a:solidFill>
                    <a:latin typeface="Arial" charset="0"/>
                    <a:cs typeface="Arial" charset="0"/>
                  </a:defRPr>
                </a:lvl6pPr>
                <a:lvl7pPr marL="2971800" indent="-228600" eaLnBrk="0" fontAlgn="base" hangingPunct="0">
                  <a:spcBef>
                    <a:spcPct val="20000"/>
                  </a:spcBef>
                  <a:spcAft>
                    <a:spcPct val="0"/>
                  </a:spcAft>
                  <a:buFont typeface="Arial" charset="0"/>
                  <a:buChar char="»"/>
                  <a:defRPr sz="1400">
                    <a:solidFill>
                      <a:schemeClr val="tx1"/>
                    </a:solidFill>
                    <a:latin typeface="Arial" charset="0"/>
                    <a:cs typeface="Arial" charset="0"/>
                  </a:defRPr>
                </a:lvl7pPr>
                <a:lvl8pPr marL="3429000" indent="-228600" eaLnBrk="0" fontAlgn="base" hangingPunct="0">
                  <a:spcBef>
                    <a:spcPct val="20000"/>
                  </a:spcBef>
                  <a:spcAft>
                    <a:spcPct val="0"/>
                  </a:spcAft>
                  <a:buFont typeface="Arial" charset="0"/>
                  <a:buChar char="»"/>
                  <a:defRPr sz="1400">
                    <a:solidFill>
                      <a:schemeClr val="tx1"/>
                    </a:solidFill>
                    <a:latin typeface="Arial" charset="0"/>
                    <a:cs typeface="Arial" charset="0"/>
                  </a:defRPr>
                </a:lvl8pPr>
                <a:lvl9pPr marL="3886200" indent="-228600" eaLnBrk="0" fontAlgn="base" hangingPunct="0">
                  <a:spcBef>
                    <a:spcPct val="20000"/>
                  </a:spcBef>
                  <a:spcAft>
                    <a:spcPct val="0"/>
                  </a:spcAft>
                  <a:buFont typeface="Arial" charset="0"/>
                  <a:buChar char="»"/>
                  <a:defRPr sz="1400">
                    <a:solidFill>
                      <a:schemeClr val="tx1"/>
                    </a:solidFill>
                    <a:latin typeface="Arial" charset="0"/>
                    <a:cs typeface="Arial" charset="0"/>
                  </a:defRPr>
                </a:lvl9pPr>
              </a:lstStyle>
              <a:p>
                <a:pPr algn="ctr">
                  <a:spcBef>
                    <a:spcPct val="0"/>
                  </a:spcBef>
                  <a:buFontTx/>
                  <a:buNone/>
                </a:pPr>
                <a:r>
                  <a:rPr lang="en-US" altLang="en-US" sz="1600" noProof="1">
                    <a:latin typeface="Calibri" pitchFamily="34" charset="0"/>
                  </a:rPr>
                  <a:t>2015</a:t>
                </a:r>
              </a:p>
            </p:txBody>
          </p:sp>
          <p:sp>
            <p:nvSpPr>
              <p:cNvPr id="4136" name="Rectangle 445"/>
              <p:cNvSpPr>
                <a:spLocks noChangeArrowheads="1"/>
              </p:cNvSpPr>
              <p:nvPr/>
            </p:nvSpPr>
            <p:spPr bwMode="auto">
              <a:xfrm>
                <a:off x="282574" y="3556003"/>
                <a:ext cx="1060979" cy="300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round/>
                    <a:headEnd/>
                    <a:tailEnd/>
                  </a14:hiddenLine>
                </a:ext>
              </a:extLst>
            </p:spPr>
            <p:txBody>
              <a:bodyPr anchor="ctr"/>
              <a:lstStyle>
                <a:lvl1pPr indent="-342900">
                  <a:spcBef>
                    <a:spcPct val="20000"/>
                  </a:spcBef>
                  <a:buFont typeface="Arial" charset="0"/>
                  <a:buChar char="•"/>
                  <a:defRPr sz="2400">
                    <a:solidFill>
                      <a:schemeClr val="tx1"/>
                    </a:solidFill>
                    <a:latin typeface="Arial" charset="0"/>
                    <a:cs typeface="Arial" charset="0"/>
                  </a:defRPr>
                </a:lvl1pPr>
                <a:lvl2pPr marL="742950" indent="-285750">
                  <a:spcBef>
                    <a:spcPct val="20000"/>
                  </a:spcBef>
                  <a:buFont typeface="Arial" charset="0"/>
                  <a:buChar char="–"/>
                  <a:defRPr sz="2000">
                    <a:solidFill>
                      <a:schemeClr val="tx1"/>
                    </a:solidFill>
                    <a:latin typeface="Arial" charset="0"/>
                    <a:cs typeface="Arial" charset="0"/>
                  </a:defRPr>
                </a:lvl2pPr>
                <a:lvl3pPr marL="1143000" indent="-228600">
                  <a:spcBef>
                    <a:spcPct val="20000"/>
                  </a:spcBef>
                  <a:buFont typeface="Arial" charset="0"/>
                  <a:buChar char="•"/>
                  <a:defRPr>
                    <a:solidFill>
                      <a:schemeClr val="tx1"/>
                    </a:solidFill>
                    <a:latin typeface="Arial" charset="0"/>
                    <a:cs typeface="Arial" charset="0"/>
                  </a:defRPr>
                </a:lvl3pPr>
                <a:lvl4pPr marL="1600200" indent="-228600">
                  <a:spcBef>
                    <a:spcPct val="20000"/>
                  </a:spcBef>
                  <a:buFont typeface="Arial" charset="0"/>
                  <a:buChar char="–"/>
                  <a:defRPr sz="1600">
                    <a:solidFill>
                      <a:schemeClr val="tx1"/>
                    </a:solidFill>
                    <a:latin typeface="Arial" charset="0"/>
                    <a:cs typeface="Arial" charset="0"/>
                  </a:defRPr>
                </a:lvl4pPr>
                <a:lvl5pPr marL="2057400" indent="-228600">
                  <a:spcBef>
                    <a:spcPct val="20000"/>
                  </a:spcBef>
                  <a:buFont typeface="Arial" charset="0"/>
                  <a:buChar char="»"/>
                  <a:defRPr sz="1400">
                    <a:solidFill>
                      <a:schemeClr val="tx1"/>
                    </a:solidFill>
                    <a:latin typeface="Arial" charset="0"/>
                    <a:cs typeface="Arial" charset="0"/>
                  </a:defRPr>
                </a:lvl5pPr>
                <a:lvl6pPr marL="2514600" indent="-228600" eaLnBrk="0" fontAlgn="base" hangingPunct="0">
                  <a:spcBef>
                    <a:spcPct val="20000"/>
                  </a:spcBef>
                  <a:spcAft>
                    <a:spcPct val="0"/>
                  </a:spcAft>
                  <a:buFont typeface="Arial" charset="0"/>
                  <a:buChar char="»"/>
                  <a:defRPr sz="1400">
                    <a:solidFill>
                      <a:schemeClr val="tx1"/>
                    </a:solidFill>
                    <a:latin typeface="Arial" charset="0"/>
                    <a:cs typeface="Arial" charset="0"/>
                  </a:defRPr>
                </a:lvl6pPr>
                <a:lvl7pPr marL="2971800" indent="-228600" eaLnBrk="0" fontAlgn="base" hangingPunct="0">
                  <a:spcBef>
                    <a:spcPct val="20000"/>
                  </a:spcBef>
                  <a:spcAft>
                    <a:spcPct val="0"/>
                  </a:spcAft>
                  <a:buFont typeface="Arial" charset="0"/>
                  <a:buChar char="»"/>
                  <a:defRPr sz="1400">
                    <a:solidFill>
                      <a:schemeClr val="tx1"/>
                    </a:solidFill>
                    <a:latin typeface="Arial" charset="0"/>
                    <a:cs typeface="Arial" charset="0"/>
                  </a:defRPr>
                </a:lvl7pPr>
                <a:lvl8pPr marL="3429000" indent="-228600" eaLnBrk="0" fontAlgn="base" hangingPunct="0">
                  <a:spcBef>
                    <a:spcPct val="20000"/>
                  </a:spcBef>
                  <a:spcAft>
                    <a:spcPct val="0"/>
                  </a:spcAft>
                  <a:buFont typeface="Arial" charset="0"/>
                  <a:buChar char="»"/>
                  <a:defRPr sz="1400">
                    <a:solidFill>
                      <a:schemeClr val="tx1"/>
                    </a:solidFill>
                    <a:latin typeface="Arial" charset="0"/>
                    <a:cs typeface="Arial" charset="0"/>
                  </a:defRPr>
                </a:lvl8pPr>
                <a:lvl9pPr marL="3886200" indent="-228600" eaLnBrk="0" fontAlgn="base" hangingPunct="0">
                  <a:spcBef>
                    <a:spcPct val="20000"/>
                  </a:spcBef>
                  <a:spcAft>
                    <a:spcPct val="0"/>
                  </a:spcAft>
                  <a:buFont typeface="Arial" charset="0"/>
                  <a:buChar char="»"/>
                  <a:defRPr sz="1400">
                    <a:solidFill>
                      <a:schemeClr val="tx1"/>
                    </a:solidFill>
                    <a:latin typeface="Arial" charset="0"/>
                    <a:cs typeface="Arial" charset="0"/>
                  </a:defRPr>
                </a:lvl9pPr>
              </a:lstStyle>
              <a:p>
                <a:pPr algn="ctr">
                  <a:spcBef>
                    <a:spcPct val="0"/>
                  </a:spcBef>
                  <a:buFontTx/>
                  <a:buNone/>
                </a:pPr>
                <a:r>
                  <a:rPr lang="en-US" altLang="en-US" sz="1600" noProof="1">
                    <a:latin typeface="Calibri" pitchFamily="34" charset="0"/>
                  </a:rPr>
                  <a:t>2013</a:t>
                </a:r>
              </a:p>
            </p:txBody>
          </p:sp>
          <p:sp>
            <p:nvSpPr>
              <p:cNvPr id="16" name="Rectangle 447"/>
              <p:cNvSpPr>
                <a:spLocks noChangeArrowheads="1"/>
              </p:cNvSpPr>
              <p:nvPr/>
            </p:nvSpPr>
            <p:spPr bwMode="auto">
              <a:xfrm>
                <a:off x="3476661" y="3556003"/>
                <a:ext cx="1043494" cy="300038"/>
              </a:xfrm>
              <a:prstGeom prst="rect">
                <a:avLst/>
              </a:prstGeom>
              <a:solidFill>
                <a:schemeClr val="accent1">
                  <a:lumMod val="40000"/>
                  <a:lumOff val="60000"/>
                </a:schemeClr>
              </a:solidFill>
              <a:ln w="19050">
                <a:noFill/>
                <a:round/>
                <a:headEnd/>
                <a:tailEnd/>
              </a:ln>
            </p:spPr>
            <p:txBody>
              <a:bodyPr anchor="ctr"/>
              <a:lstStyle/>
              <a:p>
                <a:pPr indent="-342900" algn="ctr">
                  <a:defRPr/>
                </a:pPr>
                <a:r>
                  <a:rPr lang="en-US" noProof="1">
                    <a:latin typeface="Calibri" pitchFamily="-111" charset="0"/>
                  </a:rPr>
                  <a:t>2016</a:t>
                </a:r>
              </a:p>
            </p:txBody>
          </p:sp>
        </p:grpSp>
      </p:grpSp>
      <p:sp>
        <p:nvSpPr>
          <p:cNvPr id="4104" name="Rektangel 82"/>
          <p:cNvSpPr>
            <a:spLocks noChangeArrowheads="1"/>
          </p:cNvSpPr>
          <p:nvPr/>
        </p:nvSpPr>
        <p:spPr bwMode="auto">
          <a:xfrm>
            <a:off x="755650" y="2038350"/>
            <a:ext cx="1954213" cy="781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801688">
              <a:spcBef>
                <a:spcPct val="20000"/>
              </a:spcBef>
              <a:buFont typeface="Arial" charset="0"/>
              <a:buChar char="•"/>
              <a:defRPr sz="2400">
                <a:solidFill>
                  <a:schemeClr val="tx1"/>
                </a:solidFill>
                <a:latin typeface="Arial" charset="0"/>
                <a:cs typeface="Arial" charset="0"/>
              </a:defRPr>
            </a:lvl1pPr>
            <a:lvl2pPr marL="742950" indent="-285750" defTabSz="801688">
              <a:spcBef>
                <a:spcPct val="20000"/>
              </a:spcBef>
              <a:buFont typeface="Arial" charset="0"/>
              <a:buChar char="–"/>
              <a:defRPr sz="2000">
                <a:solidFill>
                  <a:schemeClr val="tx1"/>
                </a:solidFill>
                <a:latin typeface="Arial" charset="0"/>
                <a:cs typeface="Arial" charset="0"/>
              </a:defRPr>
            </a:lvl2pPr>
            <a:lvl3pPr marL="1143000" indent="-228600" defTabSz="801688">
              <a:spcBef>
                <a:spcPct val="20000"/>
              </a:spcBef>
              <a:buFont typeface="Arial" charset="0"/>
              <a:buChar char="•"/>
              <a:defRPr>
                <a:solidFill>
                  <a:schemeClr val="tx1"/>
                </a:solidFill>
                <a:latin typeface="Arial" charset="0"/>
                <a:cs typeface="Arial" charset="0"/>
              </a:defRPr>
            </a:lvl3pPr>
            <a:lvl4pPr marL="1600200" indent="-228600" defTabSz="801688">
              <a:spcBef>
                <a:spcPct val="20000"/>
              </a:spcBef>
              <a:buFont typeface="Arial" charset="0"/>
              <a:buChar char="–"/>
              <a:defRPr sz="1600">
                <a:solidFill>
                  <a:schemeClr val="tx1"/>
                </a:solidFill>
                <a:latin typeface="Arial" charset="0"/>
                <a:cs typeface="Arial" charset="0"/>
              </a:defRPr>
            </a:lvl4pPr>
            <a:lvl5pPr marL="2057400" indent="-228600" defTabSz="801688">
              <a:spcBef>
                <a:spcPct val="20000"/>
              </a:spcBef>
              <a:buFont typeface="Arial" charset="0"/>
              <a:buChar char="»"/>
              <a:defRPr sz="1400">
                <a:solidFill>
                  <a:schemeClr val="tx1"/>
                </a:solidFill>
                <a:latin typeface="Arial" charset="0"/>
                <a:cs typeface="Arial" charset="0"/>
              </a:defRPr>
            </a:lvl5pPr>
            <a:lvl6pPr marL="2514600" indent="-228600" defTabSz="801688" eaLnBrk="0" fontAlgn="base" hangingPunct="0">
              <a:spcBef>
                <a:spcPct val="20000"/>
              </a:spcBef>
              <a:spcAft>
                <a:spcPct val="0"/>
              </a:spcAft>
              <a:buFont typeface="Arial" charset="0"/>
              <a:buChar char="»"/>
              <a:defRPr sz="1400">
                <a:solidFill>
                  <a:schemeClr val="tx1"/>
                </a:solidFill>
                <a:latin typeface="Arial" charset="0"/>
                <a:cs typeface="Arial" charset="0"/>
              </a:defRPr>
            </a:lvl6pPr>
            <a:lvl7pPr marL="2971800" indent="-228600" defTabSz="801688" eaLnBrk="0" fontAlgn="base" hangingPunct="0">
              <a:spcBef>
                <a:spcPct val="20000"/>
              </a:spcBef>
              <a:spcAft>
                <a:spcPct val="0"/>
              </a:spcAft>
              <a:buFont typeface="Arial" charset="0"/>
              <a:buChar char="»"/>
              <a:defRPr sz="1400">
                <a:solidFill>
                  <a:schemeClr val="tx1"/>
                </a:solidFill>
                <a:latin typeface="Arial" charset="0"/>
                <a:cs typeface="Arial" charset="0"/>
              </a:defRPr>
            </a:lvl7pPr>
            <a:lvl8pPr marL="3429000" indent="-228600" defTabSz="801688" eaLnBrk="0" fontAlgn="base" hangingPunct="0">
              <a:spcBef>
                <a:spcPct val="20000"/>
              </a:spcBef>
              <a:spcAft>
                <a:spcPct val="0"/>
              </a:spcAft>
              <a:buFont typeface="Arial" charset="0"/>
              <a:buChar char="»"/>
              <a:defRPr sz="1400">
                <a:solidFill>
                  <a:schemeClr val="tx1"/>
                </a:solidFill>
                <a:latin typeface="Arial" charset="0"/>
                <a:cs typeface="Arial" charset="0"/>
              </a:defRPr>
            </a:lvl8pPr>
            <a:lvl9pPr marL="3886200" indent="-228600" defTabSz="801688" eaLnBrk="0" fontAlgn="base" hangingPunct="0">
              <a:spcBef>
                <a:spcPct val="20000"/>
              </a:spcBef>
              <a:spcAft>
                <a:spcPct val="0"/>
              </a:spcAft>
              <a:buFont typeface="Arial" charset="0"/>
              <a:buChar char="»"/>
              <a:defRPr sz="1400">
                <a:solidFill>
                  <a:schemeClr val="tx1"/>
                </a:solidFill>
                <a:latin typeface="Arial" charset="0"/>
                <a:cs typeface="Arial" charset="0"/>
              </a:defRPr>
            </a:lvl9pPr>
          </a:lstStyle>
          <a:p>
            <a:pPr>
              <a:buFontTx/>
              <a:buNone/>
            </a:pPr>
            <a:r>
              <a:rPr lang="en-US" altLang="en-US" sz="1400" b="1" noProof="1">
                <a:solidFill>
                  <a:srgbClr val="080808"/>
                </a:solidFill>
                <a:latin typeface="Calibri" pitchFamily="34" charset="0"/>
              </a:rPr>
              <a:t>August 27, 2013</a:t>
            </a:r>
          </a:p>
          <a:p>
            <a:pPr>
              <a:buFontTx/>
              <a:buNone/>
            </a:pPr>
            <a:r>
              <a:rPr lang="en-US" altLang="en-US" sz="1400" noProof="1">
                <a:solidFill>
                  <a:srgbClr val="080808"/>
                </a:solidFill>
                <a:latin typeface="Calibri" pitchFamily="34" charset="0"/>
              </a:rPr>
              <a:t>Entergy announces it will cease operations</a:t>
            </a:r>
          </a:p>
        </p:txBody>
      </p:sp>
      <p:sp>
        <p:nvSpPr>
          <p:cNvPr id="25" name="Nedadgående pil 90"/>
          <p:cNvSpPr>
            <a:spLocks noChangeArrowheads="1"/>
          </p:cNvSpPr>
          <p:nvPr/>
        </p:nvSpPr>
        <p:spPr bwMode="auto">
          <a:xfrm>
            <a:off x="1498600" y="2809875"/>
            <a:ext cx="250825" cy="538163"/>
          </a:xfrm>
          <a:prstGeom prst="downArrow">
            <a:avLst>
              <a:gd name="adj1" fmla="val 50000"/>
              <a:gd name="adj2" fmla="val 50004"/>
            </a:avLst>
          </a:prstGeom>
          <a:gradFill rotWithShape="1">
            <a:gsLst>
              <a:gs pos="0">
                <a:srgbClr val="FFC000"/>
              </a:gs>
              <a:gs pos="100000">
                <a:srgbClr val="E36119"/>
              </a:gs>
            </a:gsLst>
            <a:lin ang="2700000" scaled="1"/>
          </a:gradFill>
          <a:ln w="9525">
            <a:solidFill>
              <a:srgbClr val="FC7E00"/>
            </a:solidFill>
            <a:miter lim="800000"/>
            <a:headEnd/>
            <a:tailEnd/>
          </a:ln>
          <a:effectLst>
            <a:outerShdw blurRad="63500" dist="38100" dir="5400000" algn="t" rotWithShape="0">
              <a:srgbClr val="000000">
                <a:alpha val="39999"/>
              </a:srgbClr>
            </a:outerShdw>
          </a:effectLst>
        </p:spPr>
        <p:txBody>
          <a:bodyPr anchor="ctr"/>
          <a:lstStyle/>
          <a:p>
            <a:pPr indent="-342900" algn="ctr">
              <a:buFont typeface="Calibri" pitchFamily="-111" charset="0"/>
              <a:buAutoNum type="arabicPeriod"/>
              <a:defRPr/>
            </a:pPr>
            <a:endParaRPr lang="en-US" dirty="0">
              <a:solidFill>
                <a:srgbClr val="FFFFFF"/>
              </a:solidFill>
              <a:latin typeface="Calibri" pitchFamily="-111" charset="0"/>
            </a:endParaRPr>
          </a:p>
        </p:txBody>
      </p:sp>
      <p:sp>
        <p:nvSpPr>
          <p:cNvPr id="4106" name="Rektangel 91"/>
          <p:cNvSpPr>
            <a:spLocks noChangeArrowheads="1"/>
          </p:cNvSpPr>
          <p:nvPr/>
        </p:nvSpPr>
        <p:spPr bwMode="auto">
          <a:xfrm>
            <a:off x="1257300" y="1089025"/>
            <a:ext cx="1954213" cy="566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801688">
              <a:spcBef>
                <a:spcPct val="20000"/>
              </a:spcBef>
              <a:buFont typeface="Arial" charset="0"/>
              <a:buChar char="•"/>
              <a:defRPr sz="2400">
                <a:solidFill>
                  <a:schemeClr val="tx1"/>
                </a:solidFill>
                <a:latin typeface="Arial" charset="0"/>
                <a:cs typeface="Arial" charset="0"/>
              </a:defRPr>
            </a:lvl1pPr>
            <a:lvl2pPr marL="742950" indent="-285750" defTabSz="801688">
              <a:spcBef>
                <a:spcPct val="20000"/>
              </a:spcBef>
              <a:buFont typeface="Arial" charset="0"/>
              <a:buChar char="–"/>
              <a:defRPr sz="2000">
                <a:solidFill>
                  <a:schemeClr val="tx1"/>
                </a:solidFill>
                <a:latin typeface="Arial" charset="0"/>
                <a:cs typeface="Arial" charset="0"/>
              </a:defRPr>
            </a:lvl2pPr>
            <a:lvl3pPr marL="1143000" indent="-228600" defTabSz="801688">
              <a:spcBef>
                <a:spcPct val="20000"/>
              </a:spcBef>
              <a:buFont typeface="Arial" charset="0"/>
              <a:buChar char="•"/>
              <a:defRPr>
                <a:solidFill>
                  <a:schemeClr val="tx1"/>
                </a:solidFill>
                <a:latin typeface="Arial" charset="0"/>
                <a:cs typeface="Arial" charset="0"/>
              </a:defRPr>
            </a:lvl3pPr>
            <a:lvl4pPr marL="1600200" indent="-228600" defTabSz="801688">
              <a:spcBef>
                <a:spcPct val="20000"/>
              </a:spcBef>
              <a:buFont typeface="Arial" charset="0"/>
              <a:buChar char="–"/>
              <a:defRPr sz="1600">
                <a:solidFill>
                  <a:schemeClr val="tx1"/>
                </a:solidFill>
                <a:latin typeface="Arial" charset="0"/>
                <a:cs typeface="Arial" charset="0"/>
              </a:defRPr>
            </a:lvl4pPr>
            <a:lvl5pPr marL="2057400" indent="-228600" defTabSz="801688">
              <a:spcBef>
                <a:spcPct val="20000"/>
              </a:spcBef>
              <a:buFont typeface="Arial" charset="0"/>
              <a:buChar char="»"/>
              <a:defRPr sz="1400">
                <a:solidFill>
                  <a:schemeClr val="tx1"/>
                </a:solidFill>
                <a:latin typeface="Arial" charset="0"/>
                <a:cs typeface="Arial" charset="0"/>
              </a:defRPr>
            </a:lvl5pPr>
            <a:lvl6pPr marL="2514600" indent="-228600" defTabSz="801688" eaLnBrk="0" fontAlgn="base" hangingPunct="0">
              <a:spcBef>
                <a:spcPct val="20000"/>
              </a:spcBef>
              <a:spcAft>
                <a:spcPct val="0"/>
              </a:spcAft>
              <a:buFont typeface="Arial" charset="0"/>
              <a:buChar char="»"/>
              <a:defRPr sz="1400">
                <a:solidFill>
                  <a:schemeClr val="tx1"/>
                </a:solidFill>
                <a:latin typeface="Arial" charset="0"/>
                <a:cs typeface="Arial" charset="0"/>
              </a:defRPr>
            </a:lvl6pPr>
            <a:lvl7pPr marL="2971800" indent="-228600" defTabSz="801688" eaLnBrk="0" fontAlgn="base" hangingPunct="0">
              <a:spcBef>
                <a:spcPct val="20000"/>
              </a:spcBef>
              <a:spcAft>
                <a:spcPct val="0"/>
              </a:spcAft>
              <a:buFont typeface="Arial" charset="0"/>
              <a:buChar char="»"/>
              <a:defRPr sz="1400">
                <a:solidFill>
                  <a:schemeClr val="tx1"/>
                </a:solidFill>
                <a:latin typeface="Arial" charset="0"/>
                <a:cs typeface="Arial" charset="0"/>
              </a:defRPr>
            </a:lvl7pPr>
            <a:lvl8pPr marL="3429000" indent="-228600" defTabSz="801688" eaLnBrk="0" fontAlgn="base" hangingPunct="0">
              <a:spcBef>
                <a:spcPct val="20000"/>
              </a:spcBef>
              <a:spcAft>
                <a:spcPct val="0"/>
              </a:spcAft>
              <a:buFont typeface="Arial" charset="0"/>
              <a:buChar char="»"/>
              <a:defRPr sz="1400">
                <a:solidFill>
                  <a:schemeClr val="tx1"/>
                </a:solidFill>
                <a:latin typeface="Arial" charset="0"/>
                <a:cs typeface="Arial" charset="0"/>
              </a:defRPr>
            </a:lvl8pPr>
            <a:lvl9pPr marL="3886200" indent="-228600" defTabSz="801688" eaLnBrk="0" fontAlgn="base" hangingPunct="0">
              <a:spcBef>
                <a:spcPct val="20000"/>
              </a:spcBef>
              <a:spcAft>
                <a:spcPct val="0"/>
              </a:spcAft>
              <a:buFont typeface="Arial" charset="0"/>
              <a:buChar char="»"/>
              <a:defRPr sz="1400">
                <a:solidFill>
                  <a:schemeClr val="tx1"/>
                </a:solidFill>
                <a:latin typeface="Arial" charset="0"/>
                <a:cs typeface="Arial" charset="0"/>
              </a:defRPr>
            </a:lvl9pPr>
          </a:lstStyle>
          <a:p>
            <a:pPr>
              <a:buFontTx/>
              <a:buNone/>
            </a:pPr>
            <a:r>
              <a:rPr lang="en-US" altLang="en-US" sz="1400" b="1" noProof="1">
                <a:solidFill>
                  <a:srgbClr val="080808"/>
                </a:solidFill>
                <a:latin typeface="Calibri" pitchFamily="34" charset="0"/>
              </a:rPr>
              <a:t>December 29, 2014</a:t>
            </a:r>
          </a:p>
          <a:p>
            <a:pPr>
              <a:buFontTx/>
              <a:buNone/>
            </a:pPr>
            <a:r>
              <a:rPr lang="en-US" altLang="en-US" sz="1400" noProof="1">
                <a:solidFill>
                  <a:srgbClr val="080808"/>
                </a:solidFill>
                <a:latin typeface="Calibri" pitchFamily="34" charset="0"/>
              </a:rPr>
              <a:t>Permanent Shutdown</a:t>
            </a:r>
          </a:p>
        </p:txBody>
      </p:sp>
      <p:sp>
        <p:nvSpPr>
          <p:cNvPr id="27" name="Nedadgående pil 92"/>
          <p:cNvSpPr>
            <a:spLocks noChangeArrowheads="1"/>
          </p:cNvSpPr>
          <p:nvPr/>
        </p:nvSpPr>
        <p:spPr bwMode="auto">
          <a:xfrm>
            <a:off x="2722563" y="1643063"/>
            <a:ext cx="254000" cy="1704975"/>
          </a:xfrm>
          <a:prstGeom prst="downArrow">
            <a:avLst>
              <a:gd name="adj1" fmla="val 50000"/>
              <a:gd name="adj2" fmla="val 50002"/>
            </a:avLst>
          </a:prstGeom>
          <a:gradFill rotWithShape="1">
            <a:gsLst>
              <a:gs pos="0">
                <a:srgbClr val="FFC000"/>
              </a:gs>
              <a:gs pos="100000">
                <a:srgbClr val="E36119"/>
              </a:gs>
            </a:gsLst>
            <a:lin ang="2700000" scaled="1"/>
          </a:gradFill>
          <a:ln w="9525">
            <a:solidFill>
              <a:srgbClr val="FC7E00"/>
            </a:solidFill>
            <a:miter lim="800000"/>
            <a:headEnd/>
            <a:tailEnd/>
          </a:ln>
          <a:effectLst>
            <a:outerShdw blurRad="63500" dist="38100" dir="5400000" algn="t" rotWithShape="0">
              <a:srgbClr val="000000">
                <a:alpha val="39999"/>
              </a:srgbClr>
            </a:outerShdw>
          </a:effectLst>
        </p:spPr>
        <p:txBody>
          <a:bodyPr anchor="ctr"/>
          <a:lstStyle/>
          <a:p>
            <a:pPr indent="-342900" algn="ctr">
              <a:buFont typeface="Calibri" pitchFamily="-111" charset="0"/>
              <a:buAutoNum type="arabicPeriod"/>
              <a:defRPr/>
            </a:pPr>
            <a:endParaRPr lang="en-US" dirty="0">
              <a:solidFill>
                <a:srgbClr val="FFFFFF"/>
              </a:solidFill>
              <a:latin typeface="Calibri" pitchFamily="-111" charset="0"/>
            </a:endParaRPr>
          </a:p>
        </p:txBody>
      </p:sp>
      <p:sp>
        <p:nvSpPr>
          <p:cNvPr id="4108" name="Rektangel 93"/>
          <p:cNvSpPr>
            <a:spLocks noChangeArrowheads="1"/>
          </p:cNvSpPr>
          <p:nvPr/>
        </p:nvSpPr>
        <p:spPr bwMode="auto">
          <a:xfrm>
            <a:off x="4343400" y="2286000"/>
            <a:ext cx="2035175" cy="781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801688">
              <a:spcBef>
                <a:spcPct val="20000"/>
              </a:spcBef>
              <a:buFont typeface="Arial" charset="0"/>
              <a:buChar char="•"/>
              <a:defRPr sz="2400">
                <a:solidFill>
                  <a:schemeClr val="tx1"/>
                </a:solidFill>
                <a:latin typeface="Arial" charset="0"/>
                <a:cs typeface="Arial" charset="0"/>
              </a:defRPr>
            </a:lvl1pPr>
            <a:lvl2pPr marL="742950" indent="-285750" defTabSz="801688">
              <a:spcBef>
                <a:spcPct val="20000"/>
              </a:spcBef>
              <a:buFont typeface="Arial" charset="0"/>
              <a:buChar char="–"/>
              <a:defRPr sz="2000">
                <a:solidFill>
                  <a:schemeClr val="tx1"/>
                </a:solidFill>
                <a:latin typeface="Arial" charset="0"/>
                <a:cs typeface="Arial" charset="0"/>
              </a:defRPr>
            </a:lvl2pPr>
            <a:lvl3pPr marL="1143000" indent="-228600" defTabSz="801688">
              <a:spcBef>
                <a:spcPct val="20000"/>
              </a:spcBef>
              <a:buFont typeface="Arial" charset="0"/>
              <a:buChar char="•"/>
              <a:defRPr>
                <a:solidFill>
                  <a:schemeClr val="tx1"/>
                </a:solidFill>
                <a:latin typeface="Arial" charset="0"/>
                <a:cs typeface="Arial" charset="0"/>
              </a:defRPr>
            </a:lvl3pPr>
            <a:lvl4pPr marL="1600200" indent="-228600" defTabSz="801688">
              <a:spcBef>
                <a:spcPct val="20000"/>
              </a:spcBef>
              <a:buFont typeface="Arial" charset="0"/>
              <a:buChar char="–"/>
              <a:defRPr sz="1600">
                <a:solidFill>
                  <a:schemeClr val="tx1"/>
                </a:solidFill>
                <a:latin typeface="Arial" charset="0"/>
                <a:cs typeface="Arial" charset="0"/>
              </a:defRPr>
            </a:lvl4pPr>
            <a:lvl5pPr marL="2057400" indent="-228600" defTabSz="801688">
              <a:spcBef>
                <a:spcPct val="20000"/>
              </a:spcBef>
              <a:buFont typeface="Arial" charset="0"/>
              <a:buChar char="»"/>
              <a:defRPr sz="1400">
                <a:solidFill>
                  <a:schemeClr val="tx1"/>
                </a:solidFill>
                <a:latin typeface="Arial" charset="0"/>
                <a:cs typeface="Arial" charset="0"/>
              </a:defRPr>
            </a:lvl5pPr>
            <a:lvl6pPr marL="2514600" indent="-228600" defTabSz="801688" eaLnBrk="0" fontAlgn="base" hangingPunct="0">
              <a:spcBef>
                <a:spcPct val="20000"/>
              </a:spcBef>
              <a:spcAft>
                <a:spcPct val="0"/>
              </a:spcAft>
              <a:buFont typeface="Arial" charset="0"/>
              <a:buChar char="»"/>
              <a:defRPr sz="1400">
                <a:solidFill>
                  <a:schemeClr val="tx1"/>
                </a:solidFill>
                <a:latin typeface="Arial" charset="0"/>
                <a:cs typeface="Arial" charset="0"/>
              </a:defRPr>
            </a:lvl6pPr>
            <a:lvl7pPr marL="2971800" indent="-228600" defTabSz="801688" eaLnBrk="0" fontAlgn="base" hangingPunct="0">
              <a:spcBef>
                <a:spcPct val="20000"/>
              </a:spcBef>
              <a:spcAft>
                <a:spcPct val="0"/>
              </a:spcAft>
              <a:buFont typeface="Arial" charset="0"/>
              <a:buChar char="»"/>
              <a:defRPr sz="1400">
                <a:solidFill>
                  <a:schemeClr val="tx1"/>
                </a:solidFill>
                <a:latin typeface="Arial" charset="0"/>
                <a:cs typeface="Arial" charset="0"/>
              </a:defRPr>
            </a:lvl7pPr>
            <a:lvl8pPr marL="3429000" indent="-228600" defTabSz="801688" eaLnBrk="0" fontAlgn="base" hangingPunct="0">
              <a:spcBef>
                <a:spcPct val="20000"/>
              </a:spcBef>
              <a:spcAft>
                <a:spcPct val="0"/>
              </a:spcAft>
              <a:buFont typeface="Arial" charset="0"/>
              <a:buChar char="»"/>
              <a:defRPr sz="1400">
                <a:solidFill>
                  <a:schemeClr val="tx1"/>
                </a:solidFill>
                <a:latin typeface="Arial" charset="0"/>
                <a:cs typeface="Arial" charset="0"/>
              </a:defRPr>
            </a:lvl8pPr>
            <a:lvl9pPr marL="3886200" indent="-228600" defTabSz="801688" eaLnBrk="0" fontAlgn="base" hangingPunct="0">
              <a:spcBef>
                <a:spcPct val="20000"/>
              </a:spcBef>
              <a:spcAft>
                <a:spcPct val="0"/>
              </a:spcAft>
              <a:buFont typeface="Arial" charset="0"/>
              <a:buChar char="»"/>
              <a:defRPr sz="1400">
                <a:solidFill>
                  <a:schemeClr val="tx1"/>
                </a:solidFill>
                <a:latin typeface="Arial" charset="0"/>
                <a:cs typeface="Arial" charset="0"/>
              </a:defRPr>
            </a:lvl9pPr>
          </a:lstStyle>
          <a:p>
            <a:pPr>
              <a:buFontTx/>
              <a:buNone/>
            </a:pPr>
            <a:r>
              <a:rPr lang="en-US" altLang="en-US" sz="1400" b="1" noProof="1">
                <a:solidFill>
                  <a:srgbClr val="080808"/>
                </a:solidFill>
                <a:latin typeface="Calibri" pitchFamily="34" charset="0"/>
              </a:rPr>
              <a:t>April 2016</a:t>
            </a:r>
          </a:p>
          <a:p>
            <a:pPr>
              <a:buFontTx/>
              <a:buNone/>
            </a:pPr>
            <a:r>
              <a:rPr lang="en-US" altLang="en-US" sz="1400" noProof="1">
                <a:solidFill>
                  <a:srgbClr val="080808"/>
                </a:solidFill>
                <a:latin typeface="Calibri" pitchFamily="34" charset="0"/>
              </a:rPr>
              <a:t>Implement Permanently Defueled Emergency Plan</a:t>
            </a:r>
          </a:p>
        </p:txBody>
      </p:sp>
      <p:sp>
        <p:nvSpPr>
          <p:cNvPr id="4109" name="Rektangel 95"/>
          <p:cNvSpPr>
            <a:spLocks noChangeArrowheads="1"/>
          </p:cNvSpPr>
          <p:nvPr/>
        </p:nvSpPr>
        <p:spPr bwMode="auto">
          <a:xfrm>
            <a:off x="915988" y="4194175"/>
            <a:ext cx="1954212" cy="1212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801688">
              <a:spcBef>
                <a:spcPct val="20000"/>
              </a:spcBef>
              <a:buFont typeface="Arial" charset="0"/>
              <a:buChar char="•"/>
              <a:defRPr sz="2400">
                <a:solidFill>
                  <a:schemeClr val="tx1"/>
                </a:solidFill>
                <a:latin typeface="Arial" charset="0"/>
                <a:cs typeface="Arial" charset="0"/>
              </a:defRPr>
            </a:lvl1pPr>
            <a:lvl2pPr marL="742950" indent="-285750" defTabSz="801688">
              <a:spcBef>
                <a:spcPct val="20000"/>
              </a:spcBef>
              <a:buFont typeface="Arial" charset="0"/>
              <a:buChar char="–"/>
              <a:defRPr sz="2000">
                <a:solidFill>
                  <a:schemeClr val="tx1"/>
                </a:solidFill>
                <a:latin typeface="Arial" charset="0"/>
                <a:cs typeface="Arial" charset="0"/>
              </a:defRPr>
            </a:lvl2pPr>
            <a:lvl3pPr marL="1143000" indent="-228600" defTabSz="801688">
              <a:spcBef>
                <a:spcPct val="20000"/>
              </a:spcBef>
              <a:buFont typeface="Arial" charset="0"/>
              <a:buChar char="•"/>
              <a:defRPr>
                <a:solidFill>
                  <a:schemeClr val="tx1"/>
                </a:solidFill>
                <a:latin typeface="Arial" charset="0"/>
                <a:cs typeface="Arial" charset="0"/>
              </a:defRPr>
            </a:lvl3pPr>
            <a:lvl4pPr marL="1600200" indent="-228600" defTabSz="801688">
              <a:spcBef>
                <a:spcPct val="20000"/>
              </a:spcBef>
              <a:buFont typeface="Arial" charset="0"/>
              <a:buChar char="–"/>
              <a:defRPr sz="1600">
                <a:solidFill>
                  <a:schemeClr val="tx1"/>
                </a:solidFill>
                <a:latin typeface="Arial" charset="0"/>
                <a:cs typeface="Arial" charset="0"/>
              </a:defRPr>
            </a:lvl4pPr>
            <a:lvl5pPr marL="2057400" indent="-228600" defTabSz="801688">
              <a:spcBef>
                <a:spcPct val="20000"/>
              </a:spcBef>
              <a:buFont typeface="Arial" charset="0"/>
              <a:buChar char="»"/>
              <a:defRPr sz="1400">
                <a:solidFill>
                  <a:schemeClr val="tx1"/>
                </a:solidFill>
                <a:latin typeface="Arial" charset="0"/>
                <a:cs typeface="Arial" charset="0"/>
              </a:defRPr>
            </a:lvl5pPr>
            <a:lvl6pPr marL="2514600" indent="-228600" defTabSz="801688" eaLnBrk="0" fontAlgn="base" hangingPunct="0">
              <a:spcBef>
                <a:spcPct val="20000"/>
              </a:spcBef>
              <a:spcAft>
                <a:spcPct val="0"/>
              </a:spcAft>
              <a:buFont typeface="Arial" charset="0"/>
              <a:buChar char="»"/>
              <a:defRPr sz="1400">
                <a:solidFill>
                  <a:schemeClr val="tx1"/>
                </a:solidFill>
                <a:latin typeface="Arial" charset="0"/>
                <a:cs typeface="Arial" charset="0"/>
              </a:defRPr>
            </a:lvl6pPr>
            <a:lvl7pPr marL="2971800" indent="-228600" defTabSz="801688" eaLnBrk="0" fontAlgn="base" hangingPunct="0">
              <a:spcBef>
                <a:spcPct val="20000"/>
              </a:spcBef>
              <a:spcAft>
                <a:spcPct val="0"/>
              </a:spcAft>
              <a:buFont typeface="Arial" charset="0"/>
              <a:buChar char="»"/>
              <a:defRPr sz="1400">
                <a:solidFill>
                  <a:schemeClr val="tx1"/>
                </a:solidFill>
                <a:latin typeface="Arial" charset="0"/>
                <a:cs typeface="Arial" charset="0"/>
              </a:defRPr>
            </a:lvl7pPr>
            <a:lvl8pPr marL="3429000" indent="-228600" defTabSz="801688" eaLnBrk="0" fontAlgn="base" hangingPunct="0">
              <a:spcBef>
                <a:spcPct val="20000"/>
              </a:spcBef>
              <a:spcAft>
                <a:spcPct val="0"/>
              </a:spcAft>
              <a:buFont typeface="Arial" charset="0"/>
              <a:buChar char="»"/>
              <a:defRPr sz="1400">
                <a:solidFill>
                  <a:schemeClr val="tx1"/>
                </a:solidFill>
                <a:latin typeface="Arial" charset="0"/>
                <a:cs typeface="Arial" charset="0"/>
              </a:defRPr>
            </a:lvl8pPr>
            <a:lvl9pPr marL="3886200" indent="-228600" defTabSz="801688" eaLnBrk="0" fontAlgn="base" hangingPunct="0">
              <a:spcBef>
                <a:spcPct val="20000"/>
              </a:spcBef>
              <a:spcAft>
                <a:spcPct val="0"/>
              </a:spcAft>
              <a:buFont typeface="Arial" charset="0"/>
              <a:buChar char="»"/>
              <a:defRPr sz="1400">
                <a:solidFill>
                  <a:schemeClr val="tx1"/>
                </a:solidFill>
                <a:latin typeface="Arial" charset="0"/>
                <a:cs typeface="Arial" charset="0"/>
              </a:defRPr>
            </a:lvl9pPr>
          </a:lstStyle>
          <a:p>
            <a:pPr>
              <a:buFontTx/>
              <a:buNone/>
            </a:pPr>
            <a:r>
              <a:rPr lang="en-US" altLang="en-US" sz="1400" b="1" noProof="1">
                <a:solidFill>
                  <a:srgbClr val="080808"/>
                </a:solidFill>
                <a:latin typeface="Calibri" pitchFamily="34" charset="0"/>
              </a:rPr>
              <a:t>September 23, 2013</a:t>
            </a:r>
          </a:p>
          <a:p>
            <a:pPr>
              <a:buFontTx/>
              <a:buNone/>
            </a:pPr>
            <a:r>
              <a:rPr lang="en-US" altLang="en-US" sz="1400" noProof="1">
                <a:solidFill>
                  <a:srgbClr val="080808"/>
                </a:solidFill>
                <a:latin typeface="Calibri" pitchFamily="34" charset="0"/>
              </a:rPr>
              <a:t>Entergy submits notification of intent to cease operations to the NRC</a:t>
            </a:r>
          </a:p>
        </p:txBody>
      </p:sp>
      <p:sp>
        <p:nvSpPr>
          <p:cNvPr id="31" name="Nedadgående pil 96"/>
          <p:cNvSpPr>
            <a:spLocks noChangeArrowheads="1"/>
          </p:cNvSpPr>
          <p:nvPr/>
        </p:nvSpPr>
        <p:spPr bwMode="auto">
          <a:xfrm rot="10800000">
            <a:off x="1579563" y="3630613"/>
            <a:ext cx="249237" cy="538162"/>
          </a:xfrm>
          <a:prstGeom prst="downArrow">
            <a:avLst>
              <a:gd name="adj1" fmla="val 50000"/>
              <a:gd name="adj2" fmla="val 50002"/>
            </a:avLst>
          </a:prstGeom>
          <a:gradFill rotWithShape="1">
            <a:gsLst>
              <a:gs pos="0">
                <a:srgbClr val="FFC000"/>
              </a:gs>
              <a:gs pos="100000">
                <a:srgbClr val="E36119"/>
              </a:gs>
            </a:gsLst>
            <a:lin ang="2700000" scaled="1"/>
          </a:gradFill>
          <a:ln w="9525">
            <a:solidFill>
              <a:srgbClr val="FC7E00"/>
            </a:solidFill>
            <a:miter lim="800000"/>
            <a:headEnd/>
            <a:tailEnd/>
          </a:ln>
          <a:effectLst>
            <a:outerShdw blurRad="63500" dist="38100" dir="5400000" algn="t" rotWithShape="0">
              <a:srgbClr val="000000">
                <a:alpha val="39999"/>
              </a:srgbClr>
            </a:outerShdw>
          </a:effectLst>
        </p:spPr>
        <p:txBody>
          <a:bodyPr anchor="ctr"/>
          <a:lstStyle/>
          <a:p>
            <a:pPr indent="-342900" algn="ctr">
              <a:buFont typeface="Calibri" pitchFamily="-111" charset="0"/>
              <a:buAutoNum type="arabicPeriod"/>
              <a:defRPr/>
            </a:pPr>
            <a:endParaRPr lang="en-US" dirty="0">
              <a:solidFill>
                <a:srgbClr val="FFFFFF"/>
              </a:solidFill>
              <a:latin typeface="Calibri" pitchFamily="-111" charset="0"/>
            </a:endParaRPr>
          </a:p>
        </p:txBody>
      </p:sp>
      <p:sp>
        <p:nvSpPr>
          <p:cNvPr id="4111" name="Rektangel 98"/>
          <p:cNvSpPr>
            <a:spLocks noChangeArrowheads="1"/>
          </p:cNvSpPr>
          <p:nvPr/>
        </p:nvSpPr>
        <p:spPr bwMode="auto">
          <a:xfrm>
            <a:off x="2362200" y="5251450"/>
            <a:ext cx="1954213" cy="996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801688">
              <a:spcBef>
                <a:spcPct val="20000"/>
              </a:spcBef>
              <a:buFont typeface="Arial" charset="0"/>
              <a:buChar char="•"/>
              <a:defRPr sz="2400">
                <a:solidFill>
                  <a:schemeClr val="tx1"/>
                </a:solidFill>
                <a:latin typeface="Arial" charset="0"/>
                <a:cs typeface="Arial" charset="0"/>
              </a:defRPr>
            </a:lvl1pPr>
            <a:lvl2pPr marL="742950" indent="-285750" defTabSz="801688">
              <a:spcBef>
                <a:spcPct val="20000"/>
              </a:spcBef>
              <a:buFont typeface="Arial" charset="0"/>
              <a:buChar char="–"/>
              <a:defRPr sz="2000">
                <a:solidFill>
                  <a:schemeClr val="tx1"/>
                </a:solidFill>
                <a:latin typeface="Arial" charset="0"/>
                <a:cs typeface="Arial" charset="0"/>
              </a:defRPr>
            </a:lvl2pPr>
            <a:lvl3pPr marL="1143000" indent="-228600" defTabSz="801688">
              <a:spcBef>
                <a:spcPct val="20000"/>
              </a:spcBef>
              <a:buFont typeface="Arial" charset="0"/>
              <a:buChar char="•"/>
              <a:defRPr>
                <a:solidFill>
                  <a:schemeClr val="tx1"/>
                </a:solidFill>
                <a:latin typeface="Arial" charset="0"/>
                <a:cs typeface="Arial" charset="0"/>
              </a:defRPr>
            </a:lvl3pPr>
            <a:lvl4pPr marL="1600200" indent="-228600" defTabSz="801688">
              <a:spcBef>
                <a:spcPct val="20000"/>
              </a:spcBef>
              <a:buFont typeface="Arial" charset="0"/>
              <a:buChar char="–"/>
              <a:defRPr sz="1600">
                <a:solidFill>
                  <a:schemeClr val="tx1"/>
                </a:solidFill>
                <a:latin typeface="Arial" charset="0"/>
                <a:cs typeface="Arial" charset="0"/>
              </a:defRPr>
            </a:lvl4pPr>
            <a:lvl5pPr marL="2057400" indent="-228600" defTabSz="801688">
              <a:spcBef>
                <a:spcPct val="20000"/>
              </a:spcBef>
              <a:buFont typeface="Arial" charset="0"/>
              <a:buChar char="»"/>
              <a:defRPr sz="1400">
                <a:solidFill>
                  <a:schemeClr val="tx1"/>
                </a:solidFill>
                <a:latin typeface="Arial" charset="0"/>
                <a:cs typeface="Arial" charset="0"/>
              </a:defRPr>
            </a:lvl5pPr>
            <a:lvl6pPr marL="2514600" indent="-228600" defTabSz="801688" eaLnBrk="0" fontAlgn="base" hangingPunct="0">
              <a:spcBef>
                <a:spcPct val="20000"/>
              </a:spcBef>
              <a:spcAft>
                <a:spcPct val="0"/>
              </a:spcAft>
              <a:buFont typeface="Arial" charset="0"/>
              <a:buChar char="»"/>
              <a:defRPr sz="1400">
                <a:solidFill>
                  <a:schemeClr val="tx1"/>
                </a:solidFill>
                <a:latin typeface="Arial" charset="0"/>
                <a:cs typeface="Arial" charset="0"/>
              </a:defRPr>
            </a:lvl6pPr>
            <a:lvl7pPr marL="2971800" indent="-228600" defTabSz="801688" eaLnBrk="0" fontAlgn="base" hangingPunct="0">
              <a:spcBef>
                <a:spcPct val="20000"/>
              </a:spcBef>
              <a:spcAft>
                <a:spcPct val="0"/>
              </a:spcAft>
              <a:buFont typeface="Arial" charset="0"/>
              <a:buChar char="»"/>
              <a:defRPr sz="1400">
                <a:solidFill>
                  <a:schemeClr val="tx1"/>
                </a:solidFill>
                <a:latin typeface="Arial" charset="0"/>
                <a:cs typeface="Arial" charset="0"/>
              </a:defRPr>
            </a:lvl7pPr>
            <a:lvl8pPr marL="3429000" indent="-228600" defTabSz="801688" eaLnBrk="0" fontAlgn="base" hangingPunct="0">
              <a:spcBef>
                <a:spcPct val="20000"/>
              </a:spcBef>
              <a:spcAft>
                <a:spcPct val="0"/>
              </a:spcAft>
              <a:buFont typeface="Arial" charset="0"/>
              <a:buChar char="»"/>
              <a:defRPr sz="1400">
                <a:solidFill>
                  <a:schemeClr val="tx1"/>
                </a:solidFill>
                <a:latin typeface="Arial" charset="0"/>
                <a:cs typeface="Arial" charset="0"/>
              </a:defRPr>
            </a:lvl8pPr>
            <a:lvl9pPr marL="3886200" indent="-228600" defTabSz="801688" eaLnBrk="0" fontAlgn="base" hangingPunct="0">
              <a:spcBef>
                <a:spcPct val="20000"/>
              </a:spcBef>
              <a:spcAft>
                <a:spcPct val="0"/>
              </a:spcAft>
              <a:buFont typeface="Arial" charset="0"/>
              <a:buChar char="»"/>
              <a:defRPr sz="1400">
                <a:solidFill>
                  <a:schemeClr val="tx1"/>
                </a:solidFill>
                <a:latin typeface="Arial" charset="0"/>
                <a:cs typeface="Arial" charset="0"/>
              </a:defRPr>
            </a:lvl9pPr>
          </a:lstStyle>
          <a:p>
            <a:pPr>
              <a:buFontTx/>
              <a:buNone/>
            </a:pPr>
            <a:r>
              <a:rPr lang="en-US" altLang="en-US" sz="1400" b="1" noProof="1">
                <a:solidFill>
                  <a:srgbClr val="080808"/>
                </a:solidFill>
                <a:latin typeface="Calibri" pitchFamily="34" charset="0"/>
              </a:rPr>
              <a:t>January 12, 2015</a:t>
            </a:r>
          </a:p>
          <a:p>
            <a:pPr>
              <a:buFontTx/>
              <a:buNone/>
            </a:pPr>
            <a:r>
              <a:rPr lang="en-US" altLang="en-US" sz="1400" noProof="1">
                <a:solidFill>
                  <a:srgbClr val="080808"/>
                </a:solidFill>
                <a:latin typeface="Calibri" pitchFamily="34" charset="0"/>
              </a:rPr>
              <a:t>Fuel permanently removed from reactor vessel</a:t>
            </a:r>
          </a:p>
        </p:txBody>
      </p:sp>
      <p:sp>
        <p:nvSpPr>
          <p:cNvPr id="33" name="Nedadgående pil 99"/>
          <p:cNvSpPr>
            <a:spLocks noChangeArrowheads="1"/>
          </p:cNvSpPr>
          <p:nvPr/>
        </p:nvSpPr>
        <p:spPr bwMode="auto">
          <a:xfrm rot="10800000">
            <a:off x="2895600" y="3624263"/>
            <a:ext cx="246063" cy="1627187"/>
          </a:xfrm>
          <a:prstGeom prst="downArrow">
            <a:avLst>
              <a:gd name="adj1" fmla="val 50000"/>
              <a:gd name="adj2" fmla="val 50002"/>
            </a:avLst>
          </a:prstGeom>
          <a:gradFill rotWithShape="1">
            <a:gsLst>
              <a:gs pos="0">
                <a:srgbClr val="FFC000"/>
              </a:gs>
              <a:gs pos="100000">
                <a:srgbClr val="E36119"/>
              </a:gs>
            </a:gsLst>
            <a:lin ang="2700000" scaled="1"/>
          </a:gradFill>
          <a:ln w="9525">
            <a:solidFill>
              <a:srgbClr val="FC7E00"/>
            </a:solidFill>
            <a:miter lim="800000"/>
            <a:headEnd/>
            <a:tailEnd/>
          </a:ln>
          <a:effectLst>
            <a:outerShdw blurRad="63500" dist="38100" dir="5400000" algn="t" rotWithShape="0">
              <a:srgbClr val="000000">
                <a:alpha val="39999"/>
              </a:srgbClr>
            </a:outerShdw>
          </a:effectLst>
        </p:spPr>
        <p:txBody>
          <a:bodyPr anchor="ctr"/>
          <a:lstStyle/>
          <a:p>
            <a:pPr indent="-342900" algn="ctr">
              <a:buFont typeface="Calibri" pitchFamily="-111" charset="0"/>
              <a:buAutoNum type="arabicPeriod"/>
              <a:defRPr/>
            </a:pPr>
            <a:endParaRPr lang="en-US" dirty="0">
              <a:solidFill>
                <a:srgbClr val="FFFFFF"/>
              </a:solidFill>
              <a:latin typeface="Calibri" pitchFamily="-111" charset="0"/>
            </a:endParaRPr>
          </a:p>
        </p:txBody>
      </p:sp>
      <p:sp>
        <p:nvSpPr>
          <p:cNvPr id="4113" name="Rektangel 82"/>
          <p:cNvSpPr>
            <a:spLocks noChangeArrowheads="1"/>
          </p:cNvSpPr>
          <p:nvPr/>
        </p:nvSpPr>
        <p:spPr bwMode="auto">
          <a:xfrm>
            <a:off x="7097713" y="882650"/>
            <a:ext cx="1954212"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801688">
              <a:spcBef>
                <a:spcPct val="20000"/>
              </a:spcBef>
              <a:buFont typeface="Arial" charset="0"/>
              <a:buChar char="•"/>
              <a:defRPr sz="2400">
                <a:solidFill>
                  <a:schemeClr val="tx1"/>
                </a:solidFill>
                <a:latin typeface="Arial" charset="0"/>
                <a:cs typeface="Arial" charset="0"/>
              </a:defRPr>
            </a:lvl1pPr>
            <a:lvl2pPr marL="742950" indent="-285750" defTabSz="801688">
              <a:spcBef>
                <a:spcPct val="20000"/>
              </a:spcBef>
              <a:buFont typeface="Arial" charset="0"/>
              <a:buChar char="–"/>
              <a:defRPr sz="2000">
                <a:solidFill>
                  <a:schemeClr val="tx1"/>
                </a:solidFill>
                <a:latin typeface="Arial" charset="0"/>
                <a:cs typeface="Arial" charset="0"/>
              </a:defRPr>
            </a:lvl2pPr>
            <a:lvl3pPr marL="1143000" indent="-228600" defTabSz="801688">
              <a:spcBef>
                <a:spcPct val="20000"/>
              </a:spcBef>
              <a:buFont typeface="Arial" charset="0"/>
              <a:buChar char="•"/>
              <a:defRPr>
                <a:solidFill>
                  <a:schemeClr val="tx1"/>
                </a:solidFill>
                <a:latin typeface="Arial" charset="0"/>
                <a:cs typeface="Arial" charset="0"/>
              </a:defRPr>
            </a:lvl3pPr>
            <a:lvl4pPr marL="1600200" indent="-228600" defTabSz="801688">
              <a:spcBef>
                <a:spcPct val="20000"/>
              </a:spcBef>
              <a:buFont typeface="Arial" charset="0"/>
              <a:buChar char="–"/>
              <a:defRPr sz="1600">
                <a:solidFill>
                  <a:schemeClr val="tx1"/>
                </a:solidFill>
                <a:latin typeface="Arial" charset="0"/>
                <a:cs typeface="Arial" charset="0"/>
              </a:defRPr>
            </a:lvl4pPr>
            <a:lvl5pPr marL="2057400" indent="-228600" defTabSz="801688">
              <a:spcBef>
                <a:spcPct val="20000"/>
              </a:spcBef>
              <a:buFont typeface="Arial" charset="0"/>
              <a:buChar char="»"/>
              <a:defRPr sz="1400">
                <a:solidFill>
                  <a:schemeClr val="tx1"/>
                </a:solidFill>
                <a:latin typeface="Arial" charset="0"/>
                <a:cs typeface="Arial" charset="0"/>
              </a:defRPr>
            </a:lvl5pPr>
            <a:lvl6pPr marL="2514600" indent="-228600" defTabSz="801688" eaLnBrk="0" fontAlgn="base" hangingPunct="0">
              <a:spcBef>
                <a:spcPct val="20000"/>
              </a:spcBef>
              <a:spcAft>
                <a:spcPct val="0"/>
              </a:spcAft>
              <a:buFont typeface="Arial" charset="0"/>
              <a:buChar char="»"/>
              <a:defRPr sz="1400">
                <a:solidFill>
                  <a:schemeClr val="tx1"/>
                </a:solidFill>
                <a:latin typeface="Arial" charset="0"/>
                <a:cs typeface="Arial" charset="0"/>
              </a:defRPr>
            </a:lvl6pPr>
            <a:lvl7pPr marL="2971800" indent="-228600" defTabSz="801688" eaLnBrk="0" fontAlgn="base" hangingPunct="0">
              <a:spcBef>
                <a:spcPct val="20000"/>
              </a:spcBef>
              <a:spcAft>
                <a:spcPct val="0"/>
              </a:spcAft>
              <a:buFont typeface="Arial" charset="0"/>
              <a:buChar char="»"/>
              <a:defRPr sz="1400">
                <a:solidFill>
                  <a:schemeClr val="tx1"/>
                </a:solidFill>
                <a:latin typeface="Arial" charset="0"/>
                <a:cs typeface="Arial" charset="0"/>
              </a:defRPr>
            </a:lvl7pPr>
            <a:lvl8pPr marL="3429000" indent="-228600" defTabSz="801688" eaLnBrk="0" fontAlgn="base" hangingPunct="0">
              <a:spcBef>
                <a:spcPct val="20000"/>
              </a:spcBef>
              <a:spcAft>
                <a:spcPct val="0"/>
              </a:spcAft>
              <a:buFont typeface="Arial" charset="0"/>
              <a:buChar char="»"/>
              <a:defRPr sz="1400">
                <a:solidFill>
                  <a:schemeClr val="tx1"/>
                </a:solidFill>
                <a:latin typeface="Arial" charset="0"/>
                <a:cs typeface="Arial" charset="0"/>
              </a:defRPr>
            </a:lvl8pPr>
            <a:lvl9pPr marL="3886200" indent="-228600" defTabSz="801688" eaLnBrk="0" fontAlgn="base" hangingPunct="0">
              <a:spcBef>
                <a:spcPct val="20000"/>
              </a:spcBef>
              <a:spcAft>
                <a:spcPct val="0"/>
              </a:spcAft>
              <a:buFont typeface="Arial" charset="0"/>
              <a:buChar char="»"/>
              <a:defRPr sz="1400">
                <a:solidFill>
                  <a:schemeClr val="tx1"/>
                </a:solidFill>
                <a:latin typeface="Arial" charset="0"/>
                <a:cs typeface="Arial" charset="0"/>
              </a:defRPr>
            </a:lvl9pPr>
          </a:lstStyle>
          <a:p>
            <a:pPr>
              <a:buFontTx/>
              <a:buNone/>
            </a:pPr>
            <a:r>
              <a:rPr lang="en-US" altLang="en-US" sz="1400" b="1" noProof="1">
                <a:solidFill>
                  <a:srgbClr val="080808"/>
                </a:solidFill>
                <a:latin typeface="Calibri" pitchFamily="34" charset="0"/>
              </a:rPr>
              <a:t>Commercial Operations began in 1972</a:t>
            </a:r>
          </a:p>
        </p:txBody>
      </p:sp>
      <p:sp>
        <p:nvSpPr>
          <p:cNvPr id="4114" name="Rectangle 448"/>
          <p:cNvSpPr>
            <a:spLocks noChangeArrowheads="1"/>
          </p:cNvSpPr>
          <p:nvPr/>
        </p:nvSpPr>
        <p:spPr bwMode="auto">
          <a:xfrm>
            <a:off x="7804150" y="3352800"/>
            <a:ext cx="963613" cy="300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round/>
                <a:headEnd/>
                <a:tailEnd/>
              </a14:hiddenLine>
            </a:ext>
          </a:extLst>
        </p:spPr>
        <p:txBody>
          <a:bodyPr anchor="ctr"/>
          <a:lstStyle>
            <a:lvl1pPr indent="-342900">
              <a:spcBef>
                <a:spcPct val="20000"/>
              </a:spcBef>
              <a:buFont typeface="Arial" charset="0"/>
              <a:buChar char="•"/>
              <a:defRPr sz="2400">
                <a:solidFill>
                  <a:schemeClr val="tx1"/>
                </a:solidFill>
                <a:latin typeface="Arial" charset="0"/>
                <a:cs typeface="Arial" charset="0"/>
              </a:defRPr>
            </a:lvl1pPr>
            <a:lvl2pPr marL="742950" indent="-285750">
              <a:spcBef>
                <a:spcPct val="20000"/>
              </a:spcBef>
              <a:buFont typeface="Arial" charset="0"/>
              <a:buChar char="–"/>
              <a:defRPr sz="2000">
                <a:solidFill>
                  <a:schemeClr val="tx1"/>
                </a:solidFill>
                <a:latin typeface="Arial" charset="0"/>
                <a:cs typeface="Arial" charset="0"/>
              </a:defRPr>
            </a:lvl2pPr>
            <a:lvl3pPr marL="1143000" indent="-228600">
              <a:spcBef>
                <a:spcPct val="20000"/>
              </a:spcBef>
              <a:buFont typeface="Arial" charset="0"/>
              <a:buChar char="•"/>
              <a:defRPr>
                <a:solidFill>
                  <a:schemeClr val="tx1"/>
                </a:solidFill>
                <a:latin typeface="Arial" charset="0"/>
                <a:cs typeface="Arial" charset="0"/>
              </a:defRPr>
            </a:lvl3pPr>
            <a:lvl4pPr marL="1600200" indent="-228600">
              <a:spcBef>
                <a:spcPct val="20000"/>
              </a:spcBef>
              <a:buFont typeface="Arial" charset="0"/>
              <a:buChar char="–"/>
              <a:defRPr sz="1600">
                <a:solidFill>
                  <a:schemeClr val="tx1"/>
                </a:solidFill>
                <a:latin typeface="Arial" charset="0"/>
                <a:cs typeface="Arial" charset="0"/>
              </a:defRPr>
            </a:lvl4pPr>
            <a:lvl5pPr marL="2057400" indent="-228600">
              <a:spcBef>
                <a:spcPct val="20000"/>
              </a:spcBef>
              <a:buFont typeface="Arial" charset="0"/>
              <a:buChar char="»"/>
              <a:defRPr sz="1400">
                <a:solidFill>
                  <a:schemeClr val="tx1"/>
                </a:solidFill>
                <a:latin typeface="Arial" charset="0"/>
                <a:cs typeface="Arial" charset="0"/>
              </a:defRPr>
            </a:lvl5pPr>
            <a:lvl6pPr marL="2514600" indent="-228600" eaLnBrk="0" fontAlgn="base" hangingPunct="0">
              <a:spcBef>
                <a:spcPct val="20000"/>
              </a:spcBef>
              <a:spcAft>
                <a:spcPct val="0"/>
              </a:spcAft>
              <a:buFont typeface="Arial" charset="0"/>
              <a:buChar char="»"/>
              <a:defRPr sz="1400">
                <a:solidFill>
                  <a:schemeClr val="tx1"/>
                </a:solidFill>
                <a:latin typeface="Arial" charset="0"/>
                <a:cs typeface="Arial" charset="0"/>
              </a:defRPr>
            </a:lvl6pPr>
            <a:lvl7pPr marL="2971800" indent="-228600" eaLnBrk="0" fontAlgn="base" hangingPunct="0">
              <a:spcBef>
                <a:spcPct val="20000"/>
              </a:spcBef>
              <a:spcAft>
                <a:spcPct val="0"/>
              </a:spcAft>
              <a:buFont typeface="Arial" charset="0"/>
              <a:buChar char="»"/>
              <a:defRPr sz="1400">
                <a:solidFill>
                  <a:schemeClr val="tx1"/>
                </a:solidFill>
                <a:latin typeface="Arial" charset="0"/>
                <a:cs typeface="Arial" charset="0"/>
              </a:defRPr>
            </a:lvl7pPr>
            <a:lvl8pPr marL="3429000" indent="-228600" eaLnBrk="0" fontAlgn="base" hangingPunct="0">
              <a:spcBef>
                <a:spcPct val="20000"/>
              </a:spcBef>
              <a:spcAft>
                <a:spcPct val="0"/>
              </a:spcAft>
              <a:buFont typeface="Arial" charset="0"/>
              <a:buChar char="»"/>
              <a:defRPr sz="1400">
                <a:solidFill>
                  <a:schemeClr val="tx1"/>
                </a:solidFill>
                <a:latin typeface="Arial" charset="0"/>
                <a:cs typeface="Arial" charset="0"/>
              </a:defRPr>
            </a:lvl8pPr>
            <a:lvl9pPr marL="3886200" indent="-228600" eaLnBrk="0" fontAlgn="base" hangingPunct="0">
              <a:spcBef>
                <a:spcPct val="20000"/>
              </a:spcBef>
              <a:spcAft>
                <a:spcPct val="0"/>
              </a:spcAft>
              <a:buFont typeface="Arial" charset="0"/>
              <a:buChar char="»"/>
              <a:defRPr sz="1400">
                <a:solidFill>
                  <a:schemeClr val="tx1"/>
                </a:solidFill>
                <a:latin typeface="Arial" charset="0"/>
                <a:cs typeface="Arial" charset="0"/>
              </a:defRPr>
            </a:lvl9pPr>
          </a:lstStyle>
          <a:p>
            <a:pPr algn="ctr">
              <a:spcBef>
                <a:spcPct val="0"/>
              </a:spcBef>
              <a:buFontTx/>
              <a:buNone/>
            </a:pPr>
            <a:r>
              <a:rPr lang="en-US" altLang="en-US" sz="1600" noProof="1">
                <a:latin typeface="Calibri" pitchFamily="34" charset="0"/>
              </a:rPr>
              <a:t>2020</a:t>
            </a:r>
          </a:p>
        </p:txBody>
      </p:sp>
      <p:sp>
        <p:nvSpPr>
          <p:cNvPr id="4115" name="Rectangle 448"/>
          <p:cNvSpPr>
            <a:spLocks noChangeArrowheads="1"/>
          </p:cNvSpPr>
          <p:nvPr/>
        </p:nvSpPr>
        <p:spPr bwMode="auto">
          <a:xfrm>
            <a:off x="5878513" y="3352800"/>
            <a:ext cx="960437" cy="300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round/>
                <a:headEnd/>
                <a:tailEnd/>
              </a14:hiddenLine>
            </a:ext>
          </a:extLst>
        </p:spPr>
        <p:txBody>
          <a:bodyPr anchor="ctr"/>
          <a:lstStyle>
            <a:lvl1pPr indent="-342900">
              <a:spcBef>
                <a:spcPct val="20000"/>
              </a:spcBef>
              <a:buFont typeface="Arial" charset="0"/>
              <a:buChar char="•"/>
              <a:defRPr sz="2400">
                <a:solidFill>
                  <a:schemeClr val="tx1"/>
                </a:solidFill>
                <a:latin typeface="Arial" charset="0"/>
                <a:cs typeface="Arial" charset="0"/>
              </a:defRPr>
            </a:lvl1pPr>
            <a:lvl2pPr marL="742950" indent="-285750">
              <a:spcBef>
                <a:spcPct val="20000"/>
              </a:spcBef>
              <a:buFont typeface="Arial" charset="0"/>
              <a:buChar char="–"/>
              <a:defRPr sz="2000">
                <a:solidFill>
                  <a:schemeClr val="tx1"/>
                </a:solidFill>
                <a:latin typeface="Arial" charset="0"/>
                <a:cs typeface="Arial" charset="0"/>
              </a:defRPr>
            </a:lvl2pPr>
            <a:lvl3pPr marL="1143000" indent="-228600">
              <a:spcBef>
                <a:spcPct val="20000"/>
              </a:spcBef>
              <a:buFont typeface="Arial" charset="0"/>
              <a:buChar char="•"/>
              <a:defRPr>
                <a:solidFill>
                  <a:schemeClr val="tx1"/>
                </a:solidFill>
                <a:latin typeface="Arial" charset="0"/>
                <a:cs typeface="Arial" charset="0"/>
              </a:defRPr>
            </a:lvl3pPr>
            <a:lvl4pPr marL="1600200" indent="-228600">
              <a:spcBef>
                <a:spcPct val="20000"/>
              </a:spcBef>
              <a:buFont typeface="Arial" charset="0"/>
              <a:buChar char="–"/>
              <a:defRPr sz="1600">
                <a:solidFill>
                  <a:schemeClr val="tx1"/>
                </a:solidFill>
                <a:latin typeface="Arial" charset="0"/>
                <a:cs typeface="Arial" charset="0"/>
              </a:defRPr>
            </a:lvl4pPr>
            <a:lvl5pPr marL="2057400" indent="-228600">
              <a:spcBef>
                <a:spcPct val="20000"/>
              </a:spcBef>
              <a:buFont typeface="Arial" charset="0"/>
              <a:buChar char="»"/>
              <a:defRPr sz="1400">
                <a:solidFill>
                  <a:schemeClr val="tx1"/>
                </a:solidFill>
                <a:latin typeface="Arial" charset="0"/>
                <a:cs typeface="Arial" charset="0"/>
              </a:defRPr>
            </a:lvl5pPr>
            <a:lvl6pPr marL="2514600" indent="-228600" eaLnBrk="0" fontAlgn="base" hangingPunct="0">
              <a:spcBef>
                <a:spcPct val="20000"/>
              </a:spcBef>
              <a:spcAft>
                <a:spcPct val="0"/>
              </a:spcAft>
              <a:buFont typeface="Arial" charset="0"/>
              <a:buChar char="»"/>
              <a:defRPr sz="1400">
                <a:solidFill>
                  <a:schemeClr val="tx1"/>
                </a:solidFill>
                <a:latin typeface="Arial" charset="0"/>
                <a:cs typeface="Arial" charset="0"/>
              </a:defRPr>
            </a:lvl6pPr>
            <a:lvl7pPr marL="2971800" indent="-228600" eaLnBrk="0" fontAlgn="base" hangingPunct="0">
              <a:spcBef>
                <a:spcPct val="20000"/>
              </a:spcBef>
              <a:spcAft>
                <a:spcPct val="0"/>
              </a:spcAft>
              <a:buFont typeface="Arial" charset="0"/>
              <a:buChar char="»"/>
              <a:defRPr sz="1400">
                <a:solidFill>
                  <a:schemeClr val="tx1"/>
                </a:solidFill>
                <a:latin typeface="Arial" charset="0"/>
                <a:cs typeface="Arial" charset="0"/>
              </a:defRPr>
            </a:lvl7pPr>
            <a:lvl8pPr marL="3429000" indent="-228600" eaLnBrk="0" fontAlgn="base" hangingPunct="0">
              <a:spcBef>
                <a:spcPct val="20000"/>
              </a:spcBef>
              <a:spcAft>
                <a:spcPct val="0"/>
              </a:spcAft>
              <a:buFont typeface="Arial" charset="0"/>
              <a:buChar char="»"/>
              <a:defRPr sz="1400">
                <a:solidFill>
                  <a:schemeClr val="tx1"/>
                </a:solidFill>
                <a:latin typeface="Arial" charset="0"/>
                <a:cs typeface="Arial" charset="0"/>
              </a:defRPr>
            </a:lvl8pPr>
            <a:lvl9pPr marL="3886200" indent="-228600" eaLnBrk="0" fontAlgn="base" hangingPunct="0">
              <a:spcBef>
                <a:spcPct val="20000"/>
              </a:spcBef>
              <a:spcAft>
                <a:spcPct val="0"/>
              </a:spcAft>
              <a:buFont typeface="Arial" charset="0"/>
              <a:buChar char="»"/>
              <a:defRPr sz="1400">
                <a:solidFill>
                  <a:schemeClr val="tx1"/>
                </a:solidFill>
                <a:latin typeface="Arial" charset="0"/>
                <a:cs typeface="Arial" charset="0"/>
              </a:defRPr>
            </a:lvl9pPr>
          </a:lstStyle>
          <a:p>
            <a:pPr algn="ctr">
              <a:spcBef>
                <a:spcPct val="0"/>
              </a:spcBef>
              <a:buFontTx/>
              <a:buNone/>
            </a:pPr>
            <a:r>
              <a:rPr lang="en-US" altLang="en-US" sz="1600" noProof="1">
                <a:latin typeface="Calibri" pitchFamily="34" charset="0"/>
              </a:rPr>
              <a:t>2018</a:t>
            </a:r>
          </a:p>
        </p:txBody>
      </p:sp>
      <p:sp>
        <p:nvSpPr>
          <p:cNvPr id="4116" name="Rektangel 91"/>
          <p:cNvSpPr>
            <a:spLocks noChangeArrowheads="1"/>
          </p:cNvSpPr>
          <p:nvPr/>
        </p:nvSpPr>
        <p:spPr bwMode="auto">
          <a:xfrm>
            <a:off x="2922588" y="1733550"/>
            <a:ext cx="2182812" cy="781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801688">
              <a:spcBef>
                <a:spcPct val="20000"/>
              </a:spcBef>
              <a:buFont typeface="Arial" charset="0"/>
              <a:buChar char="•"/>
              <a:defRPr sz="2400">
                <a:solidFill>
                  <a:schemeClr val="tx1"/>
                </a:solidFill>
                <a:latin typeface="Arial" charset="0"/>
                <a:cs typeface="Arial" charset="0"/>
              </a:defRPr>
            </a:lvl1pPr>
            <a:lvl2pPr marL="742950" indent="-285750" defTabSz="801688">
              <a:spcBef>
                <a:spcPct val="20000"/>
              </a:spcBef>
              <a:buFont typeface="Arial" charset="0"/>
              <a:buChar char="–"/>
              <a:defRPr sz="2000">
                <a:solidFill>
                  <a:schemeClr val="tx1"/>
                </a:solidFill>
                <a:latin typeface="Arial" charset="0"/>
                <a:cs typeface="Arial" charset="0"/>
              </a:defRPr>
            </a:lvl2pPr>
            <a:lvl3pPr marL="1143000" indent="-228600" defTabSz="801688">
              <a:spcBef>
                <a:spcPct val="20000"/>
              </a:spcBef>
              <a:buFont typeface="Arial" charset="0"/>
              <a:buChar char="•"/>
              <a:defRPr>
                <a:solidFill>
                  <a:schemeClr val="tx1"/>
                </a:solidFill>
                <a:latin typeface="Arial" charset="0"/>
                <a:cs typeface="Arial" charset="0"/>
              </a:defRPr>
            </a:lvl3pPr>
            <a:lvl4pPr marL="1600200" indent="-228600" defTabSz="801688">
              <a:spcBef>
                <a:spcPct val="20000"/>
              </a:spcBef>
              <a:buFont typeface="Arial" charset="0"/>
              <a:buChar char="–"/>
              <a:defRPr sz="1600">
                <a:solidFill>
                  <a:schemeClr val="tx1"/>
                </a:solidFill>
                <a:latin typeface="Arial" charset="0"/>
                <a:cs typeface="Arial" charset="0"/>
              </a:defRPr>
            </a:lvl4pPr>
            <a:lvl5pPr marL="2057400" indent="-228600" defTabSz="801688">
              <a:spcBef>
                <a:spcPct val="20000"/>
              </a:spcBef>
              <a:buFont typeface="Arial" charset="0"/>
              <a:buChar char="»"/>
              <a:defRPr sz="1400">
                <a:solidFill>
                  <a:schemeClr val="tx1"/>
                </a:solidFill>
                <a:latin typeface="Arial" charset="0"/>
                <a:cs typeface="Arial" charset="0"/>
              </a:defRPr>
            </a:lvl5pPr>
            <a:lvl6pPr marL="2514600" indent="-228600" defTabSz="801688" eaLnBrk="0" fontAlgn="base" hangingPunct="0">
              <a:spcBef>
                <a:spcPct val="20000"/>
              </a:spcBef>
              <a:spcAft>
                <a:spcPct val="0"/>
              </a:spcAft>
              <a:buFont typeface="Arial" charset="0"/>
              <a:buChar char="»"/>
              <a:defRPr sz="1400">
                <a:solidFill>
                  <a:schemeClr val="tx1"/>
                </a:solidFill>
                <a:latin typeface="Arial" charset="0"/>
                <a:cs typeface="Arial" charset="0"/>
              </a:defRPr>
            </a:lvl6pPr>
            <a:lvl7pPr marL="2971800" indent="-228600" defTabSz="801688" eaLnBrk="0" fontAlgn="base" hangingPunct="0">
              <a:spcBef>
                <a:spcPct val="20000"/>
              </a:spcBef>
              <a:spcAft>
                <a:spcPct val="0"/>
              </a:spcAft>
              <a:buFont typeface="Arial" charset="0"/>
              <a:buChar char="»"/>
              <a:defRPr sz="1400">
                <a:solidFill>
                  <a:schemeClr val="tx1"/>
                </a:solidFill>
                <a:latin typeface="Arial" charset="0"/>
                <a:cs typeface="Arial" charset="0"/>
              </a:defRPr>
            </a:lvl7pPr>
            <a:lvl8pPr marL="3429000" indent="-228600" defTabSz="801688" eaLnBrk="0" fontAlgn="base" hangingPunct="0">
              <a:spcBef>
                <a:spcPct val="20000"/>
              </a:spcBef>
              <a:spcAft>
                <a:spcPct val="0"/>
              </a:spcAft>
              <a:buFont typeface="Arial" charset="0"/>
              <a:buChar char="»"/>
              <a:defRPr sz="1400">
                <a:solidFill>
                  <a:schemeClr val="tx1"/>
                </a:solidFill>
                <a:latin typeface="Arial" charset="0"/>
                <a:cs typeface="Arial" charset="0"/>
              </a:defRPr>
            </a:lvl8pPr>
            <a:lvl9pPr marL="3886200" indent="-228600" defTabSz="801688" eaLnBrk="0" fontAlgn="base" hangingPunct="0">
              <a:spcBef>
                <a:spcPct val="20000"/>
              </a:spcBef>
              <a:spcAft>
                <a:spcPct val="0"/>
              </a:spcAft>
              <a:buFont typeface="Arial" charset="0"/>
              <a:buChar char="»"/>
              <a:defRPr sz="1400">
                <a:solidFill>
                  <a:schemeClr val="tx1"/>
                </a:solidFill>
                <a:latin typeface="Arial" charset="0"/>
                <a:cs typeface="Arial" charset="0"/>
              </a:defRPr>
            </a:lvl9pPr>
          </a:lstStyle>
          <a:p>
            <a:pPr>
              <a:buFontTx/>
              <a:buNone/>
            </a:pPr>
            <a:r>
              <a:rPr lang="en-US" altLang="en-US" sz="1400" b="1" noProof="1">
                <a:solidFill>
                  <a:srgbClr val="080808"/>
                </a:solidFill>
                <a:latin typeface="Calibri" pitchFamily="34" charset="0"/>
              </a:rPr>
              <a:t>February 5, 2015</a:t>
            </a:r>
          </a:p>
          <a:p>
            <a:pPr>
              <a:buFontTx/>
              <a:buNone/>
            </a:pPr>
            <a:r>
              <a:rPr lang="en-US" altLang="en-US" sz="1400" noProof="1">
                <a:solidFill>
                  <a:srgbClr val="080808"/>
                </a:solidFill>
                <a:latin typeface="Calibri" pitchFamily="34" charset="0"/>
              </a:rPr>
              <a:t>Implement Post-Shutdown Emergency Plan</a:t>
            </a:r>
          </a:p>
        </p:txBody>
      </p:sp>
      <p:sp>
        <p:nvSpPr>
          <p:cNvPr id="42" name="Rectangle 447"/>
          <p:cNvSpPr>
            <a:spLocks noChangeArrowheads="1"/>
          </p:cNvSpPr>
          <p:nvPr/>
        </p:nvSpPr>
        <p:spPr bwMode="auto">
          <a:xfrm>
            <a:off x="4914900" y="3265488"/>
            <a:ext cx="977900" cy="457200"/>
          </a:xfrm>
          <a:prstGeom prst="rect">
            <a:avLst/>
          </a:prstGeom>
          <a:solidFill>
            <a:schemeClr val="accent1">
              <a:lumMod val="40000"/>
              <a:lumOff val="60000"/>
            </a:schemeClr>
          </a:solidFill>
          <a:ln w="19050">
            <a:solidFill>
              <a:schemeClr val="accent1">
                <a:lumMod val="75000"/>
              </a:schemeClr>
            </a:solidFill>
            <a:round/>
            <a:headEnd/>
            <a:tailEnd/>
          </a:ln>
        </p:spPr>
        <p:txBody>
          <a:bodyPr anchor="ctr"/>
          <a:lstStyle/>
          <a:p>
            <a:pPr indent="-342900" algn="ctr">
              <a:defRPr/>
            </a:pPr>
            <a:endParaRPr lang="en-US" noProof="1">
              <a:latin typeface="Calibri" pitchFamily="-111" charset="0"/>
            </a:endParaRPr>
          </a:p>
        </p:txBody>
      </p:sp>
      <p:sp>
        <p:nvSpPr>
          <p:cNvPr id="4118" name="Rectangle 448"/>
          <p:cNvSpPr>
            <a:spLocks noChangeArrowheads="1"/>
          </p:cNvSpPr>
          <p:nvPr/>
        </p:nvSpPr>
        <p:spPr bwMode="auto">
          <a:xfrm>
            <a:off x="4903788" y="3359150"/>
            <a:ext cx="974725" cy="300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round/>
                <a:headEnd/>
                <a:tailEnd/>
              </a14:hiddenLine>
            </a:ext>
          </a:extLst>
        </p:spPr>
        <p:txBody>
          <a:bodyPr anchor="ctr"/>
          <a:lstStyle>
            <a:lvl1pPr indent="-342900">
              <a:spcBef>
                <a:spcPct val="20000"/>
              </a:spcBef>
              <a:buFont typeface="Arial" charset="0"/>
              <a:buChar char="•"/>
              <a:defRPr sz="2400">
                <a:solidFill>
                  <a:schemeClr val="tx1"/>
                </a:solidFill>
                <a:latin typeface="Arial" charset="0"/>
                <a:cs typeface="Arial" charset="0"/>
              </a:defRPr>
            </a:lvl1pPr>
            <a:lvl2pPr marL="742950" indent="-285750">
              <a:spcBef>
                <a:spcPct val="20000"/>
              </a:spcBef>
              <a:buFont typeface="Arial" charset="0"/>
              <a:buChar char="–"/>
              <a:defRPr sz="2000">
                <a:solidFill>
                  <a:schemeClr val="tx1"/>
                </a:solidFill>
                <a:latin typeface="Arial" charset="0"/>
                <a:cs typeface="Arial" charset="0"/>
              </a:defRPr>
            </a:lvl2pPr>
            <a:lvl3pPr marL="1143000" indent="-228600">
              <a:spcBef>
                <a:spcPct val="20000"/>
              </a:spcBef>
              <a:buFont typeface="Arial" charset="0"/>
              <a:buChar char="•"/>
              <a:defRPr>
                <a:solidFill>
                  <a:schemeClr val="tx1"/>
                </a:solidFill>
                <a:latin typeface="Arial" charset="0"/>
                <a:cs typeface="Arial" charset="0"/>
              </a:defRPr>
            </a:lvl3pPr>
            <a:lvl4pPr marL="1600200" indent="-228600">
              <a:spcBef>
                <a:spcPct val="20000"/>
              </a:spcBef>
              <a:buFont typeface="Arial" charset="0"/>
              <a:buChar char="–"/>
              <a:defRPr sz="1600">
                <a:solidFill>
                  <a:schemeClr val="tx1"/>
                </a:solidFill>
                <a:latin typeface="Arial" charset="0"/>
                <a:cs typeface="Arial" charset="0"/>
              </a:defRPr>
            </a:lvl4pPr>
            <a:lvl5pPr marL="2057400" indent="-228600">
              <a:spcBef>
                <a:spcPct val="20000"/>
              </a:spcBef>
              <a:buFont typeface="Arial" charset="0"/>
              <a:buChar char="»"/>
              <a:defRPr sz="1400">
                <a:solidFill>
                  <a:schemeClr val="tx1"/>
                </a:solidFill>
                <a:latin typeface="Arial" charset="0"/>
                <a:cs typeface="Arial" charset="0"/>
              </a:defRPr>
            </a:lvl5pPr>
            <a:lvl6pPr marL="2514600" indent="-228600" eaLnBrk="0" fontAlgn="base" hangingPunct="0">
              <a:spcBef>
                <a:spcPct val="20000"/>
              </a:spcBef>
              <a:spcAft>
                <a:spcPct val="0"/>
              </a:spcAft>
              <a:buFont typeface="Arial" charset="0"/>
              <a:buChar char="»"/>
              <a:defRPr sz="1400">
                <a:solidFill>
                  <a:schemeClr val="tx1"/>
                </a:solidFill>
                <a:latin typeface="Arial" charset="0"/>
                <a:cs typeface="Arial" charset="0"/>
              </a:defRPr>
            </a:lvl6pPr>
            <a:lvl7pPr marL="2971800" indent="-228600" eaLnBrk="0" fontAlgn="base" hangingPunct="0">
              <a:spcBef>
                <a:spcPct val="20000"/>
              </a:spcBef>
              <a:spcAft>
                <a:spcPct val="0"/>
              </a:spcAft>
              <a:buFont typeface="Arial" charset="0"/>
              <a:buChar char="»"/>
              <a:defRPr sz="1400">
                <a:solidFill>
                  <a:schemeClr val="tx1"/>
                </a:solidFill>
                <a:latin typeface="Arial" charset="0"/>
                <a:cs typeface="Arial" charset="0"/>
              </a:defRPr>
            </a:lvl7pPr>
            <a:lvl8pPr marL="3429000" indent="-228600" eaLnBrk="0" fontAlgn="base" hangingPunct="0">
              <a:spcBef>
                <a:spcPct val="20000"/>
              </a:spcBef>
              <a:spcAft>
                <a:spcPct val="0"/>
              </a:spcAft>
              <a:buFont typeface="Arial" charset="0"/>
              <a:buChar char="»"/>
              <a:defRPr sz="1400">
                <a:solidFill>
                  <a:schemeClr val="tx1"/>
                </a:solidFill>
                <a:latin typeface="Arial" charset="0"/>
                <a:cs typeface="Arial" charset="0"/>
              </a:defRPr>
            </a:lvl8pPr>
            <a:lvl9pPr marL="3886200" indent="-228600" eaLnBrk="0" fontAlgn="base" hangingPunct="0">
              <a:spcBef>
                <a:spcPct val="20000"/>
              </a:spcBef>
              <a:spcAft>
                <a:spcPct val="0"/>
              </a:spcAft>
              <a:buFont typeface="Arial" charset="0"/>
              <a:buChar char="»"/>
              <a:defRPr sz="1400">
                <a:solidFill>
                  <a:schemeClr val="tx1"/>
                </a:solidFill>
                <a:latin typeface="Arial" charset="0"/>
                <a:cs typeface="Arial" charset="0"/>
              </a:defRPr>
            </a:lvl9pPr>
          </a:lstStyle>
          <a:p>
            <a:pPr algn="ctr">
              <a:spcBef>
                <a:spcPct val="0"/>
              </a:spcBef>
              <a:buFontTx/>
              <a:buNone/>
            </a:pPr>
            <a:r>
              <a:rPr lang="en-US" altLang="en-US" sz="1600" noProof="1">
                <a:latin typeface="Calibri" pitchFamily="34" charset="0"/>
              </a:rPr>
              <a:t>2017</a:t>
            </a:r>
          </a:p>
        </p:txBody>
      </p:sp>
      <p:sp>
        <p:nvSpPr>
          <p:cNvPr id="44" name="Rectangle 448"/>
          <p:cNvSpPr>
            <a:spLocks noChangeArrowheads="1"/>
          </p:cNvSpPr>
          <p:nvPr/>
        </p:nvSpPr>
        <p:spPr bwMode="auto">
          <a:xfrm>
            <a:off x="6835775" y="3265488"/>
            <a:ext cx="979488" cy="457200"/>
          </a:xfrm>
          <a:prstGeom prst="rect">
            <a:avLst/>
          </a:prstGeom>
          <a:solidFill>
            <a:schemeClr val="accent1">
              <a:lumMod val="40000"/>
              <a:lumOff val="60000"/>
            </a:schemeClr>
          </a:solidFill>
          <a:ln w="19050">
            <a:solidFill>
              <a:schemeClr val="accent1">
                <a:lumMod val="75000"/>
              </a:schemeClr>
            </a:solidFill>
            <a:round/>
            <a:headEnd/>
            <a:tailEnd/>
          </a:ln>
        </p:spPr>
        <p:txBody>
          <a:bodyPr anchor="ctr"/>
          <a:lstStyle/>
          <a:p>
            <a:pPr indent="-342900" algn="ctr">
              <a:defRPr/>
            </a:pPr>
            <a:endParaRPr lang="en-US" noProof="1">
              <a:latin typeface="Calibri" pitchFamily="-111" charset="0"/>
            </a:endParaRPr>
          </a:p>
        </p:txBody>
      </p:sp>
      <p:sp>
        <p:nvSpPr>
          <p:cNvPr id="4120" name="Rectangle 448"/>
          <p:cNvSpPr>
            <a:spLocks noChangeArrowheads="1"/>
          </p:cNvSpPr>
          <p:nvPr/>
        </p:nvSpPr>
        <p:spPr bwMode="auto">
          <a:xfrm>
            <a:off x="6854825" y="3352800"/>
            <a:ext cx="960438" cy="300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round/>
                <a:headEnd/>
                <a:tailEnd/>
              </a14:hiddenLine>
            </a:ext>
          </a:extLst>
        </p:spPr>
        <p:txBody>
          <a:bodyPr anchor="ctr"/>
          <a:lstStyle>
            <a:lvl1pPr indent="-342900">
              <a:spcBef>
                <a:spcPct val="20000"/>
              </a:spcBef>
              <a:buFont typeface="Arial" charset="0"/>
              <a:buChar char="•"/>
              <a:defRPr sz="2400">
                <a:solidFill>
                  <a:schemeClr val="tx1"/>
                </a:solidFill>
                <a:latin typeface="Arial" charset="0"/>
                <a:cs typeface="Arial" charset="0"/>
              </a:defRPr>
            </a:lvl1pPr>
            <a:lvl2pPr marL="742950" indent="-285750">
              <a:spcBef>
                <a:spcPct val="20000"/>
              </a:spcBef>
              <a:buFont typeface="Arial" charset="0"/>
              <a:buChar char="–"/>
              <a:defRPr sz="2000">
                <a:solidFill>
                  <a:schemeClr val="tx1"/>
                </a:solidFill>
                <a:latin typeface="Arial" charset="0"/>
                <a:cs typeface="Arial" charset="0"/>
              </a:defRPr>
            </a:lvl2pPr>
            <a:lvl3pPr marL="1143000" indent="-228600">
              <a:spcBef>
                <a:spcPct val="20000"/>
              </a:spcBef>
              <a:buFont typeface="Arial" charset="0"/>
              <a:buChar char="•"/>
              <a:defRPr>
                <a:solidFill>
                  <a:schemeClr val="tx1"/>
                </a:solidFill>
                <a:latin typeface="Arial" charset="0"/>
                <a:cs typeface="Arial" charset="0"/>
              </a:defRPr>
            </a:lvl3pPr>
            <a:lvl4pPr marL="1600200" indent="-228600">
              <a:spcBef>
                <a:spcPct val="20000"/>
              </a:spcBef>
              <a:buFont typeface="Arial" charset="0"/>
              <a:buChar char="–"/>
              <a:defRPr sz="1600">
                <a:solidFill>
                  <a:schemeClr val="tx1"/>
                </a:solidFill>
                <a:latin typeface="Arial" charset="0"/>
                <a:cs typeface="Arial" charset="0"/>
              </a:defRPr>
            </a:lvl4pPr>
            <a:lvl5pPr marL="2057400" indent="-228600">
              <a:spcBef>
                <a:spcPct val="20000"/>
              </a:spcBef>
              <a:buFont typeface="Arial" charset="0"/>
              <a:buChar char="»"/>
              <a:defRPr sz="1400">
                <a:solidFill>
                  <a:schemeClr val="tx1"/>
                </a:solidFill>
                <a:latin typeface="Arial" charset="0"/>
                <a:cs typeface="Arial" charset="0"/>
              </a:defRPr>
            </a:lvl5pPr>
            <a:lvl6pPr marL="2514600" indent="-228600" eaLnBrk="0" fontAlgn="base" hangingPunct="0">
              <a:spcBef>
                <a:spcPct val="20000"/>
              </a:spcBef>
              <a:spcAft>
                <a:spcPct val="0"/>
              </a:spcAft>
              <a:buFont typeface="Arial" charset="0"/>
              <a:buChar char="»"/>
              <a:defRPr sz="1400">
                <a:solidFill>
                  <a:schemeClr val="tx1"/>
                </a:solidFill>
                <a:latin typeface="Arial" charset="0"/>
                <a:cs typeface="Arial" charset="0"/>
              </a:defRPr>
            </a:lvl6pPr>
            <a:lvl7pPr marL="2971800" indent="-228600" eaLnBrk="0" fontAlgn="base" hangingPunct="0">
              <a:spcBef>
                <a:spcPct val="20000"/>
              </a:spcBef>
              <a:spcAft>
                <a:spcPct val="0"/>
              </a:spcAft>
              <a:buFont typeface="Arial" charset="0"/>
              <a:buChar char="»"/>
              <a:defRPr sz="1400">
                <a:solidFill>
                  <a:schemeClr val="tx1"/>
                </a:solidFill>
                <a:latin typeface="Arial" charset="0"/>
                <a:cs typeface="Arial" charset="0"/>
              </a:defRPr>
            </a:lvl7pPr>
            <a:lvl8pPr marL="3429000" indent="-228600" eaLnBrk="0" fontAlgn="base" hangingPunct="0">
              <a:spcBef>
                <a:spcPct val="20000"/>
              </a:spcBef>
              <a:spcAft>
                <a:spcPct val="0"/>
              </a:spcAft>
              <a:buFont typeface="Arial" charset="0"/>
              <a:buChar char="»"/>
              <a:defRPr sz="1400">
                <a:solidFill>
                  <a:schemeClr val="tx1"/>
                </a:solidFill>
                <a:latin typeface="Arial" charset="0"/>
                <a:cs typeface="Arial" charset="0"/>
              </a:defRPr>
            </a:lvl8pPr>
            <a:lvl9pPr marL="3886200" indent="-228600" eaLnBrk="0" fontAlgn="base" hangingPunct="0">
              <a:spcBef>
                <a:spcPct val="20000"/>
              </a:spcBef>
              <a:spcAft>
                <a:spcPct val="0"/>
              </a:spcAft>
              <a:buFont typeface="Arial" charset="0"/>
              <a:buChar char="»"/>
              <a:defRPr sz="1400">
                <a:solidFill>
                  <a:schemeClr val="tx1"/>
                </a:solidFill>
                <a:latin typeface="Arial" charset="0"/>
                <a:cs typeface="Arial" charset="0"/>
              </a:defRPr>
            </a:lvl9pPr>
          </a:lstStyle>
          <a:p>
            <a:pPr algn="ctr">
              <a:spcBef>
                <a:spcPct val="0"/>
              </a:spcBef>
              <a:buFontTx/>
              <a:buNone/>
            </a:pPr>
            <a:r>
              <a:rPr lang="en-US" altLang="en-US" sz="1600" noProof="1">
                <a:latin typeface="Calibri" pitchFamily="34" charset="0"/>
              </a:rPr>
              <a:t>2019</a:t>
            </a:r>
          </a:p>
        </p:txBody>
      </p:sp>
      <p:sp>
        <p:nvSpPr>
          <p:cNvPr id="2" name="Pentagon 1"/>
          <p:cNvSpPr/>
          <p:nvPr/>
        </p:nvSpPr>
        <p:spPr>
          <a:xfrm>
            <a:off x="3146425" y="3886200"/>
            <a:ext cx="1193800" cy="484188"/>
          </a:xfrm>
          <a:prstGeom prst="homePlat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4122" name="Rectangle 448"/>
          <p:cNvSpPr>
            <a:spLocks noChangeArrowheads="1"/>
          </p:cNvSpPr>
          <p:nvPr/>
        </p:nvSpPr>
        <p:spPr bwMode="auto">
          <a:xfrm>
            <a:off x="3157538" y="3952875"/>
            <a:ext cx="1012825" cy="300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round/>
                <a:headEnd/>
                <a:tailEnd/>
              </a14:hiddenLine>
            </a:ext>
          </a:extLst>
        </p:spPr>
        <p:txBody>
          <a:bodyPr anchor="ctr"/>
          <a:lstStyle>
            <a:lvl1pPr indent="-342900">
              <a:spcBef>
                <a:spcPct val="20000"/>
              </a:spcBef>
              <a:buFont typeface="Arial" charset="0"/>
              <a:buChar char="•"/>
              <a:defRPr sz="2400">
                <a:solidFill>
                  <a:schemeClr val="tx1"/>
                </a:solidFill>
                <a:latin typeface="Arial" charset="0"/>
                <a:cs typeface="Arial" charset="0"/>
              </a:defRPr>
            </a:lvl1pPr>
            <a:lvl2pPr marL="742950" indent="-285750">
              <a:spcBef>
                <a:spcPct val="20000"/>
              </a:spcBef>
              <a:buFont typeface="Arial" charset="0"/>
              <a:buChar char="–"/>
              <a:defRPr sz="2000">
                <a:solidFill>
                  <a:schemeClr val="tx1"/>
                </a:solidFill>
                <a:latin typeface="Arial" charset="0"/>
                <a:cs typeface="Arial" charset="0"/>
              </a:defRPr>
            </a:lvl2pPr>
            <a:lvl3pPr marL="1143000" indent="-228600">
              <a:spcBef>
                <a:spcPct val="20000"/>
              </a:spcBef>
              <a:buFont typeface="Arial" charset="0"/>
              <a:buChar char="•"/>
              <a:defRPr>
                <a:solidFill>
                  <a:schemeClr val="tx1"/>
                </a:solidFill>
                <a:latin typeface="Arial" charset="0"/>
                <a:cs typeface="Arial" charset="0"/>
              </a:defRPr>
            </a:lvl3pPr>
            <a:lvl4pPr marL="1600200" indent="-228600">
              <a:spcBef>
                <a:spcPct val="20000"/>
              </a:spcBef>
              <a:buFont typeface="Arial" charset="0"/>
              <a:buChar char="–"/>
              <a:defRPr sz="1600">
                <a:solidFill>
                  <a:schemeClr val="tx1"/>
                </a:solidFill>
                <a:latin typeface="Arial" charset="0"/>
                <a:cs typeface="Arial" charset="0"/>
              </a:defRPr>
            </a:lvl4pPr>
            <a:lvl5pPr marL="2057400" indent="-228600">
              <a:spcBef>
                <a:spcPct val="20000"/>
              </a:spcBef>
              <a:buFont typeface="Arial" charset="0"/>
              <a:buChar char="»"/>
              <a:defRPr sz="1400">
                <a:solidFill>
                  <a:schemeClr val="tx1"/>
                </a:solidFill>
                <a:latin typeface="Arial" charset="0"/>
                <a:cs typeface="Arial" charset="0"/>
              </a:defRPr>
            </a:lvl5pPr>
            <a:lvl6pPr marL="2514600" indent="-228600" eaLnBrk="0" fontAlgn="base" hangingPunct="0">
              <a:spcBef>
                <a:spcPct val="20000"/>
              </a:spcBef>
              <a:spcAft>
                <a:spcPct val="0"/>
              </a:spcAft>
              <a:buFont typeface="Arial" charset="0"/>
              <a:buChar char="»"/>
              <a:defRPr sz="1400">
                <a:solidFill>
                  <a:schemeClr val="tx1"/>
                </a:solidFill>
                <a:latin typeface="Arial" charset="0"/>
                <a:cs typeface="Arial" charset="0"/>
              </a:defRPr>
            </a:lvl6pPr>
            <a:lvl7pPr marL="2971800" indent="-228600" eaLnBrk="0" fontAlgn="base" hangingPunct="0">
              <a:spcBef>
                <a:spcPct val="20000"/>
              </a:spcBef>
              <a:spcAft>
                <a:spcPct val="0"/>
              </a:spcAft>
              <a:buFont typeface="Arial" charset="0"/>
              <a:buChar char="»"/>
              <a:defRPr sz="1400">
                <a:solidFill>
                  <a:schemeClr val="tx1"/>
                </a:solidFill>
                <a:latin typeface="Arial" charset="0"/>
                <a:cs typeface="Arial" charset="0"/>
              </a:defRPr>
            </a:lvl7pPr>
            <a:lvl8pPr marL="3429000" indent="-228600" eaLnBrk="0" fontAlgn="base" hangingPunct="0">
              <a:spcBef>
                <a:spcPct val="20000"/>
              </a:spcBef>
              <a:spcAft>
                <a:spcPct val="0"/>
              </a:spcAft>
              <a:buFont typeface="Arial" charset="0"/>
              <a:buChar char="»"/>
              <a:defRPr sz="1400">
                <a:solidFill>
                  <a:schemeClr val="tx1"/>
                </a:solidFill>
                <a:latin typeface="Arial" charset="0"/>
                <a:cs typeface="Arial" charset="0"/>
              </a:defRPr>
            </a:lvl8pPr>
            <a:lvl9pPr marL="3886200" indent="-228600" eaLnBrk="0" fontAlgn="base" hangingPunct="0">
              <a:spcBef>
                <a:spcPct val="20000"/>
              </a:spcBef>
              <a:spcAft>
                <a:spcPct val="0"/>
              </a:spcAft>
              <a:buFont typeface="Arial" charset="0"/>
              <a:buChar char="»"/>
              <a:defRPr sz="1400">
                <a:solidFill>
                  <a:schemeClr val="tx1"/>
                </a:solidFill>
                <a:latin typeface="Arial" charset="0"/>
                <a:cs typeface="Arial" charset="0"/>
              </a:defRPr>
            </a:lvl9pPr>
          </a:lstStyle>
          <a:p>
            <a:pPr algn="ctr">
              <a:spcBef>
                <a:spcPct val="0"/>
              </a:spcBef>
              <a:buFontTx/>
              <a:buNone/>
            </a:pPr>
            <a:r>
              <a:rPr lang="en-US" altLang="en-US" sz="1600" noProof="1">
                <a:latin typeface="Calibri" pitchFamily="34" charset="0"/>
              </a:rPr>
              <a:t>SAFSTOR I</a:t>
            </a:r>
          </a:p>
        </p:txBody>
      </p:sp>
      <p:sp>
        <p:nvSpPr>
          <p:cNvPr id="50" name="Pentagon 49"/>
          <p:cNvSpPr/>
          <p:nvPr/>
        </p:nvSpPr>
        <p:spPr>
          <a:xfrm>
            <a:off x="4359275" y="4343400"/>
            <a:ext cx="3857625" cy="484188"/>
          </a:xfrm>
          <a:prstGeom prst="homePlat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4124" name="Rectangle 448"/>
          <p:cNvSpPr>
            <a:spLocks noChangeArrowheads="1"/>
          </p:cNvSpPr>
          <p:nvPr/>
        </p:nvSpPr>
        <p:spPr bwMode="auto">
          <a:xfrm>
            <a:off x="4359275" y="4419600"/>
            <a:ext cx="3603625" cy="300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round/>
                <a:headEnd/>
                <a:tailEnd/>
              </a14:hiddenLine>
            </a:ext>
          </a:extLst>
        </p:spPr>
        <p:txBody>
          <a:bodyPr anchor="ctr"/>
          <a:lstStyle>
            <a:lvl1pPr indent="-342900">
              <a:spcBef>
                <a:spcPct val="20000"/>
              </a:spcBef>
              <a:buFont typeface="Arial" charset="0"/>
              <a:buChar char="•"/>
              <a:defRPr sz="2400">
                <a:solidFill>
                  <a:schemeClr val="tx1"/>
                </a:solidFill>
                <a:latin typeface="Arial" charset="0"/>
                <a:cs typeface="Arial" charset="0"/>
              </a:defRPr>
            </a:lvl1pPr>
            <a:lvl2pPr marL="742950" indent="-285750">
              <a:spcBef>
                <a:spcPct val="20000"/>
              </a:spcBef>
              <a:buFont typeface="Arial" charset="0"/>
              <a:buChar char="–"/>
              <a:defRPr sz="2000">
                <a:solidFill>
                  <a:schemeClr val="tx1"/>
                </a:solidFill>
                <a:latin typeface="Arial" charset="0"/>
                <a:cs typeface="Arial" charset="0"/>
              </a:defRPr>
            </a:lvl2pPr>
            <a:lvl3pPr marL="1143000" indent="-228600">
              <a:spcBef>
                <a:spcPct val="20000"/>
              </a:spcBef>
              <a:buFont typeface="Arial" charset="0"/>
              <a:buChar char="•"/>
              <a:defRPr>
                <a:solidFill>
                  <a:schemeClr val="tx1"/>
                </a:solidFill>
                <a:latin typeface="Arial" charset="0"/>
                <a:cs typeface="Arial" charset="0"/>
              </a:defRPr>
            </a:lvl3pPr>
            <a:lvl4pPr marL="1600200" indent="-228600">
              <a:spcBef>
                <a:spcPct val="20000"/>
              </a:spcBef>
              <a:buFont typeface="Arial" charset="0"/>
              <a:buChar char="–"/>
              <a:defRPr sz="1600">
                <a:solidFill>
                  <a:schemeClr val="tx1"/>
                </a:solidFill>
                <a:latin typeface="Arial" charset="0"/>
                <a:cs typeface="Arial" charset="0"/>
              </a:defRPr>
            </a:lvl4pPr>
            <a:lvl5pPr marL="2057400" indent="-228600">
              <a:spcBef>
                <a:spcPct val="20000"/>
              </a:spcBef>
              <a:buFont typeface="Arial" charset="0"/>
              <a:buChar char="»"/>
              <a:defRPr sz="1400">
                <a:solidFill>
                  <a:schemeClr val="tx1"/>
                </a:solidFill>
                <a:latin typeface="Arial" charset="0"/>
                <a:cs typeface="Arial" charset="0"/>
              </a:defRPr>
            </a:lvl5pPr>
            <a:lvl6pPr marL="2514600" indent="-228600" eaLnBrk="0" fontAlgn="base" hangingPunct="0">
              <a:spcBef>
                <a:spcPct val="20000"/>
              </a:spcBef>
              <a:spcAft>
                <a:spcPct val="0"/>
              </a:spcAft>
              <a:buFont typeface="Arial" charset="0"/>
              <a:buChar char="»"/>
              <a:defRPr sz="1400">
                <a:solidFill>
                  <a:schemeClr val="tx1"/>
                </a:solidFill>
                <a:latin typeface="Arial" charset="0"/>
                <a:cs typeface="Arial" charset="0"/>
              </a:defRPr>
            </a:lvl6pPr>
            <a:lvl7pPr marL="2971800" indent="-228600" eaLnBrk="0" fontAlgn="base" hangingPunct="0">
              <a:spcBef>
                <a:spcPct val="20000"/>
              </a:spcBef>
              <a:spcAft>
                <a:spcPct val="0"/>
              </a:spcAft>
              <a:buFont typeface="Arial" charset="0"/>
              <a:buChar char="»"/>
              <a:defRPr sz="1400">
                <a:solidFill>
                  <a:schemeClr val="tx1"/>
                </a:solidFill>
                <a:latin typeface="Arial" charset="0"/>
                <a:cs typeface="Arial" charset="0"/>
              </a:defRPr>
            </a:lvl7pPr>
            <a:lvl8pPr marL="3429000" indent="-228600" eaLnBrk="0" fontAlgn="base" hangingPunct="0">
              <a:spcBef>
                <a:spcPct val="20000"/>
              </a:spcBef>
              <a:spcAft>
                <a:spcPct val="0"/>
              </a:spcAft>
              <a:buFont typeface="Arial" charset="0"/>
              <a:buChar char="»"/>
              <a:defRPr sz="1400">
                <a:solidFill>
                  <a:schemeClr val="tx1"/>
                </a:solidFill>
                <a:latin typeface="Arial" charset="0"/>
                <a:cs typeface="Arial" charset="0"/>
              </a:defRPr>
            </a:lvl8pPr>
            <a:lvl9pPr marL="3886200" indent="-228600" eaLnBrk="0" fontAlgn="base" hangingPunct="0">
              <a:spcBef>
                <a:spcPct val="20000"/>
              </a:spcBef>
              <a:spcAft>
                <a:spcPct val="0"/>
              </a:spcAft>
              <a:buFont typeface="Arial" charset="0"/>
              <a:buChar char="»"/>
              <a:defRPr sz="1400">
                <a:solidFill>
                  <a:schemeClr val="tx1"/>
                </a:solidFill>
                <a:latin typeface="Arial" charset="0"/>
                <a:cs typeface="Arial" charset="0"/>
              </a:defRPr>
            </a:lvl9pPr>
          </a:lstStyle>
          <a:p>
            <a:pPr algn="ctr">
              <a:spcBef>
                <a:spcPct val="0"/>
              </a:spcBef>
              <a:buFontTx/>
              <a:buNone/>
            </a:pPr>
            <a:r>
              <a:rPr lang="en-US" altLang="en-US" sz="1600" noProof="1">
                <a:latin typeface="Calibri" pitchFamily="34" charset="0"/>
              </a:rPr>
              <a:t>SAFSTOR II</a:t>
            </a:r>
          </a:p>
        </p:txBody>
      </p:sp>
      <p:sp>
        <p:nvSpPr>
          <p:cNvPr id="52" name="Pentagon 51"/>
          <p:cNvSpPr/>
          <p:nvPr/>
        </p:nvSpPr>
        <p:spPr>
          <a:xfrm>
            <a:off x="8245475" y="4849813"/>
            <a:ext cx="788988" cy="484187"/>
          </a:xfrm>
          <a:prstGeom prst="homePlat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4126" name="Rectangle 448"/>
          <p:cNvSpPr>
            <a:spLocks noChangeArrowheads="1"/>
          </p:cNvSpPr>
          <p:nvPr/>
        </p:nvSpPr>
        <p:spPr bwMode="auto">
          <a:xfrm>
            <a:off x="8245475" y="4926013"/>
            <a:ext cx="620713" cy="300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round/>
                <a:headEnd/>
                <a:tailEnd/>
              </a14:hiddenLine>
            </a:ext>
          </a:extLst>
        </p:spPr>
        <p:txBody>
          <a:bodyPr anchor="ctr"/>
          <a:lstStyle>
            <a:lvl1pPr indent="-342900">
              <a:spcBef>
                <a:spcPct val="20000"/>
              </a:spcBef>
              <a:buFont typeface="Arial" charset="0"/>
              <a:buChar char="•"/>
              <a:defRPr sz="2400">
                <a:solidFill>
                  <a:schemeClr val="tx1"/>
                </a:solidFill>
                <a:latin typeface="Arial" charset="0"/>
                <a:cs typeface="Arial" charset="0"/>
              </a:defRPr>
            </a:lvl1pPr>
            <a:lvl2pPr marL="742950" indent="-285750">
              <a:spcBef>
                <a:spcPct val="20000"/>
              </a:spcBef>
              <a:buFont typeface="Arial" charset="0"/>
              <a:buChar char="–"/>
              <a:defRPr sz="2000">
                <a:solidFill>
                  <a:schemeClr val="tx1"/>
                </a:solidFill>
                <a:latin typeface="Arial" charset="0"/>
                <a:cs typeface="Arial" charset="0"/>
              </a:defRPr>
            </a:lvl2pPr>
            <a:lvl3pPr marL="1143000" indent="-228600">
              <a:spcBef>
                <a:spcPct val="20000"/>
              </a:spcBef>
              <a:buFont typeface="Arial" charset="0"/>
              <a:buChar char="•"/>
              <a:defRPr>
                <a:solidFill>
                  <a:schemeClr val="tx1"/>
                </a:solidFill>
                <a:latin typeface="Arial" charset="0"/>
                <a:cs typeface="Arial" charset="0"/>
              </a:defRPr>
            </a:lvl3pPr>
            <a:lvl4pPr marL="1600200" indent="-228600">
              <a:spcBef>
                <a:spcPct val="20000"/>
              </a:spcBef>
              <a:buFont typeface="Arial" charset="0"/>
              <a:buChar char="–"/>
              <a:defRPr sz="1600">
                <a:solidFill>
                  <a:schemeClr val="tx1"/>
                </a:solidFill>
                <a:latin typeface="Arial" charset="0"/>
                <a:cs typeface="Arial" charset="0"/>
              </a:defRPr>
            </a:lvl4pPr>
            <a:lvl5pPr marL="2057400" indent="-228600">
              <a:spcBef>
                <a:spcPct val="20000"/>
              </a:spcBef>
              <a:buFont typeface="Arial" charset="0"/>
              <a:buChar char="»"/>
              <a:defRPr sz="1400">
                <a:solidFill>
                  <a:schemeClr val="tx1"/>
                </a:solidFill>
                <a:latin typeface="Arial" charset="0"/>
                <a:cs typeface="Arial" charset="0"/>
              </a:defRPr>
            </a:lvl5pPr>
            <a:lvl6pPr marL="2514600" indent="-228600" eaLnBrk="0" fontAlgn="base" hangingPunct="0">
              <a:spcBef>
                <a:spcPct val="20000"/>
              </a:spcBef>
              <a:spcAft>
                <a:spcPct val="0"/>
              </a:spcAft>
              <a:buFont typeface="Arial" charset="0"/>
              <a:buChar char="»"/>
              <a:defRPr sz="1400">
                <a:solidFill>
                  <a:schemeClr val="tx1"/>
                </a:solidFill>
                <a:latin typeface="Arial" charset="0"/>
                <a:cs typeface="Arial" charset="0"/>
              </a:defRPr>
            </a:lvl6pPr>
            <a:lvl7pPr marL="2971800" indent="-228600" eaLnBrk="0" fontAlgn="base" hangingPunct="0">
              <a:spcBef>
                <a:spcPct val="20000"/>
              </a:spcBef>
              <a:spcAft>
                <a:spcPct val="0"/>
              </a:spcAft>
              <a:buFont typeface="Arial" charset="0"/>
              <a:buChar char="»"/>
              <a:defRPr sz="1400">
                <a:solidFill>
                  <a:schemeClr val="tx1"/>
                </a:solidFill>
                <a:latin typeface="Arial" charset="0"/>
                <a:cs typeface="Arial" charset="0"/>
              </a:defRPr>
            </a:lvl7pPr>
            <a:lvl8pPr marL="3429000" indent="-228600" eaLnBrk="0" fontAlgn="base" hangingPunct="0">
              <a:spcBef>
                <a:spcPct val="20000"/>
              </a:spcBef>
              <a:spcAft>
                <a:spcPct val="0"/>
              </a:spcAft>
              <a:buFont typeface="Arial" charset="0"/>
              <a:buChar char="»"/>
              <a:defRPr sz="1400">
                <a:solidFill>
                  <a:schemeClr val="tx1"/>
                </a:solidFill>
                <a:latin typeface="Arial" charset="0"/>
                <a:cs typeface="Arial" charset="0"/>
              </a:defRPr>
            </a:lvl8pPr>
            <a:lvl9pPr marL="3886200" indent="-228600" eaLnBrk="0" fontAlgn="base" hangingPunct="0">
              <a:spcBef>
                <a:spcPct val="20000"/>
              </a:spcBef>
              <a:spcAft>
                <a:spcPct val="0"/>
              </a:spcAft>
              <a:buFont typeface="Arial" charset="0"/>
              <a:buChar char="»"/>
              <a:defRPr sz="1400">
                <a:solidFill>
                  <a:schemeClr val="tx1"/>
                </a:solidFill>
                <a:latin typeface="Arial" charset="0"/>
                <a:cs typeface="Arial" charset="0"/>
              </a:defRPr>
            </a:lvl9pPr>
          </a:lstStyle>
          <a:p>
            <a:pPr algn="ctr">
              <a:spcBef>
                <a:spcPct val="0"/>
              </a:spcBef>
              <a:buFontTx/>
              <a:buNone/>
            </a:pPr>
            <a:r>
              <a:rPr lang="en-US" altLang="en-US" sz="1600" noProof="1">
                <a:latin typeface="Calibri" pitchFamily="34" charset="0"/>
              </a:rPr>
              <a:t>ISFSI</a:t>
            </a:r>
          </a:p>
        </p:txBody>
      </p:sp>
      <p:sp>
        <p:nvSpPr>
          <p:cNvPr id="4127" name="Rektangel 100"/>
          <p:cNvSpPr>
            <a:spLocks noChangeArrowheads="1"/>
          </p:cNvSpPr>
          <p:nvPr/>
        </p:nvSpPr>
        <p:spPr bwMode="auto">
          <a:xfrm>
            <a:off x="7467600" y="2073275"/>
            <a:ext cx="1524000" cy="782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801688">
              <a:spcBef>
                <a:spcPct val="20000"/>
              </a:spcBef>
              <a:buFont typeface="Arial" charset="0"/>
              <a:buChar char="•"/>
              <a:defRPr sz="2400">
                <a:solidFill>
                  <a:schemeClr val="tx1"/>
                </a:solidFill>
                <a:latin typeface="Arial" charset="0"/>
                <a:cs typeface="Arial" charset="0"/>
              </a:defRPr>
            </a:lvl1pPr>
            <a:lvl2pPr marL="742950" indent="-285750" defTabSz="801688">
              <a:spcBef>
                <a:spcPct val="20000"/>
              </a:spcBef>
              <a:buFont typeface="Arial" charset="0"/>
              <a:buChar char="–"/>
              <a:defRPr sz="2000">
                <a:solidFill>
                  <a:schemeClr val="tx1"/>
                </a:solidFill>
                <a:latin typeface="Arial" charset="0"/>
                <a:cs typeface="Arial" charset="0"/>
              </a:defRPr>
            </a:lvl2pPr>
            <a:lvl3pPr marL="1143000" indent="-228600" defTabSz="801688">
              <a:spcBef>
                <a:spcPct val="20000"/>
              </a:spcBef>
              <a:buFont typeface="Arial" charset="0"/>
              <a:buChar char="•"/>
              <a:defRPr>
                <a:solidFill>
                  <a:schemeClr val="tx1"/>
                </a:solidFill>
                <a:latin typeface="Arial" charset="0"/>
                <a:cs typeface="Arial" charset="0"/>
              </a:defRPr>
            </a:lvl3pPr>
            <a:lvl4pPr marL="1600200" indent="-228600" defTabSz="801688">
              <a:spcBef>
                <a:spcPct val="20000"/>
              </a:spcBef>
              <a:buFont typeface="Arial" charset="0"/>
              <a:buChar char="–"/>
              <a:defRPr sz="1600">
                <a:solidFill>
                  <a:schemeClr val="tx1"/>
                </a:solidFill>
                <a:latin typeface="Arial" charset="0"/>
                <a:cs typeface="Arial" charset="0"/>
              </a:defRPr>
            </a:lvl4pPr>
            <a:lvl5pPr marL="2057400" indent="-228600" defTabSz="801688">
              <a:spcBef>
                <a:spcPct val="20000"/>
              </a:spcBef>
              <a:buFont typeface="Arial" charset="0"/>
              <a:buChar char="»"/>
              <a:defRPr sz="1400">
                <a:solidFill>
                  <a:schemeClr val="tx1"/>
                </a:solidFill>
                <a:latin typeface="Arial" charset="0"/>
                <a:cs typeface="Arial" charset="0"/>
              </a:defRPr>
            </a:lvl5pPr>
            <a:lvl6pPr marL="2514600" indent="-228600" defTabSz="801688" eaLnBrk="0" fontAlgn="base" hangingPunct="0">
              <a:spcBef>
                <a:spcPct val="20000"/>
              </a:spcBef>
              <a:spcAft>
                <a:spcPct val="0"/>
              </a:spcAft>
              <a:buFont typeface="Arial" charset="0"/>
              <a:buChar char="»"/>
              <a:defRPr sz="1400">
                <a:solidFill>
                  <a:schemeClr val="tx1"/>
                </a:solidFill>
                <a:latin typeface="Arial" charset="0"/>
                <a:cs typeface="Arial" charset="0"/>
              </a:defRPr>
            </a:lvl6pPr>
            <a:lvl7pPr marL="2971800" indent="-228600" defTabSz="801688" eaLnBrk="0" fontAlgn="base" hangingPunct="0">
              <a:spcBef>
                <a:spcPct val="20000"/>
              </a:spcBef>
              <a:spcAft>
                <a:spcPct val="0"/>
              </a:spcAft>
              <a:buFont typeface="Arial" charset="0"/>
              <a:buChar char="»"/>
              <a:defRPr sz="1400">
                <a:solidFill>
                  <a:schemeClr val="tx1"/>
                </a:solidFill>
                <a:latin typeface="Arial" charset="0"/>
                <a:cs typeface="Arial" charset="0"/>
              </a:defRPr>
            </a:lvl7pPr>
            <a:lvl8pPr marL="3429000" indent="-228600" defTabSz="801688" eaLnBrk="0" fontAlgn="base" hangingPunct="0">
              <a:spcBef>
                <a:spcPct val="20000"/>
              </a:spcBef>
              <a:spcAft>
                <a:spcPct val="0"/>
              </a:spcAft>
              <a:buFont typeface="Arial" charset="0"/>
              <a:buChar char="»"/>
              <a:defRPr sz="1400">
                <a:solidFill>
                  <a:schemeClr val="tx1"/>
                </a:solidFill>
                <a:latin typeface="Arial" charset="0"/>
                <a:cs typeface="Arial" charset="0"/>
              </a:defRPr>
            </a:lvl8pPr>
            <a:lvl9pPr marL="3886200" indent="-228600" defTabSz="801688" eaLnBrk="0" fontAlgn="base" hangingPunct="0">
              <a:spcBef>
                <a:spcPct val="20000"/>
              </a:spcBef>
              <a:spcAft>
                <a:spcPct val="0"/>
              </a:spcAft>
              <a:buFont typeface="Arial" charset="0"/>
              <a:buChar char="»"/>
              <a:defRPr sz="1400">
                <a:solidFill>
                  <a:schemeClr val="tx1"/>
                </a:solidFill>
                <a:latin typeface="Arial" charset="0"/>
                <a:cs typeface="Arial" charset="0"/>
              </a:defRPr>
            </a:lvl9pPr>
          </a:lstStyle>
          <a:p>
            <a:pPr>
              <a:buFontTx/>
              <a:buNone/>
            </a:pPr>
            <a:r>
              <a:rPr lang="en-US" altLang="en-US" sz="1400" b="1" noProof="1">
                <a:solidFill>
                  <a:srgbClr val="080808"/>
                </a:solidFill>
                <a:latin typeface="Calibri" pitchFamily="34" charset="0"/>
              </a:rPr>
              <a:t>2020</a:t>
            </a:r>
          </a:p>
          <a:p>
            <a:pPr>
              <a:buFontTx/>
              <a:buNone/>
            </a:pPr>
            <a:r>
              <a:rPr lang="en-US" altLang="en-US" sz="1400" noProof="1">
                <a:solidFill>
                  <a:srgbClr val="080808"/>
                </a:solidFill>
                <a:latin typeface="Calibri" pitchFamily="34" charset="0"/>
              </a:rPr>
              <a:t>Implement ISFSI Emergency Plan</a:t>
            </a:r>
          </a:p>
        </p:txBody>
      </p:sp>
      <p:sp>
        <p:nvSpPr>
          <p:cNvPr id="59" name="Nedadgående pil 90"/>
          <p:cNvSpPr>
            <a:spLocks noChangeArrowheads="1"/>
          </p:cNvSpPr>
          <p:nvPr/>
        </p:nvSpPr>
        <p:spPr bwMode="auto">
          <a:xfrm>
            <a:off x="4191000" y="2765425"/>
            <a:ext cx="250825" cy="538163"/>
          </a:xfrm>
          <a:prstGeom prst="downArrow">
            <a:avLst>
              <a:gd name="adj1" fmla="val 50000"/>
              <a:gd name="adj2" fmla="val 50004"/>
            </a:avLst>
          </a:prstGeom>
          <a:gradFill rotWithShape="1">
            <a:gsLst>
              <a:gs pos="0">
                <a:srgbClr val="FFC000"/>
              </a:gs>
              <a:gs pos="100000">
                <a:srgbClr val="E36119"/>
              </a:gs>
            </a:gsLst>
            <a:lin ang="2700000" scaled="1"/>
          </a:gradFill>
          <a:ln w="9525">
            <a:solidFill>
              <a:srgbClr val="FC7E00"/>
            </a:solidFill>
            <a:miter lim="800000"/>
            <a:headEnd/>
            <a:tailEnd/>
          </a:ln>
          <a:effectLst>
            <a:outerShdw blurRad="63500" dist="38100" dir="5400000" algn="t" rotWithShape="0">
              <a:srgbClr val="000000">
                <a:alpha val="39999"/>
              </a:srgbClr>
            </a:outerShdw>
          </a:effectLst>
        </p:spPr>
        <p:txBody>
          <a:bodyPr anchor="ctr"/>
          <a:lstStyle/>
          <a:p>
            <a:pPr indent="-342900" algn="ctr">
              <a:buFont typeface="Calibri" pitchFamily="-111" charset="0"/>
              <a:buAutoNum type="arabicPeriod"/>
              <a:defRPr/>
            </a:pPr>
            <a:endParaRPr lang="en-US" dirty="0">
              <a:solidFill>
                <a:srgbClr val="FFFFFF"/>
              </a:solidFill>
              <a:latin typeface="Calibri" pitchFamily="-111" charset="0"/>
            </a:endParaRPr>
          </a:p>
        </p:txBody>
      </p:sp>
      <p:sp>
        <p:nvSpPr>
          <p:cNvPr id="58" name="Nedadgående pil 90"/>
          <p:cNvSpPr>
            <a:spLocks noChangeArrowheads="1"/>
          </p:cNvSpPr>
          <p:nvPr/>
        </p:nvSpPr>
        <p:spPr bwMode="auto">
          <a:xfrm>
            <a:off x="8077200" y="2819400"/>
            <a:ext cx="250825" cy="538163"/>
          </a:xfrm>
          <a:prstGeom prst="downArrow">
            <a:avLst>
              <a:gd name="adj1" fmla="val 50000"/>
              <a:gd name="adj2" fmla="val 50004"/>
            </a:avLst>
          </a:prstGeom>
          <a:gradFill rotWithShape="1">
            <a:gsLst>
              <a:gs pos="0">
                <a:srgbClr val="FFC000"/>
              </a:gs>
              <a:gs pos="100000">
                <a:srgbClr val="E36119"/>
              </a:gs>
            </a:gsLst>
            <a:lin ang="2700000" scaled="1"/>
          </a:gradFill>
          <a:ln w="9525">
            <a:solidFill>
              <a:srgbClr val="FC7E00"/>
            </a:solidFill>
            <a:miter lim="800000"/>
            <a:headEnd/>
            <a:tailEnd/>
          </a:ln>
          <a:effectLst>
            <a:outerShdw blurRad="63500" dist="38100" dir="5400000" algn="t" rotWithShape="0">
              <a:srgbClr val="000000">
                <a:alpha val="39999"/>
              </a:srgbClr>
            </a:outerShdw>
          </a:effectLst>
        </p:spPr>
        <p:txBody>
          <a:bodyPr anchor="ctr"/>
          <a:lstStyle/>
          <a:p>
            <a:pPr indent="-342900" algn="ctr">
              <a:buFont typeface="Calibri" pitchFamily="-111" charset="0"/>
              <a:buAutoNum type="arabicPeriod"/>
              <a:defRPr/>
            </a:pPr>
            <a:endParaRPr lang="en-US" dirty="0">
              <a:solidFill>
                <a:srgbClr val="FFFFFF"/>
              </a:solidFill>
              <a:latin typeface="Calibri" pitchFamily="-111" charset="0"/>
            </a:endParaRPr>
          </a:p>
        </p:txBody>
      </p:sp>
      <p:sp>
        <p:nvSpPr>
          <p:cNvPr id="49" name="Nedadgående pil 90"/>
          <p:cNvSpPr>
            <a:spLocks noChangeArrowheads="1"/>
          </p:cNvSpPr>
          <p:nvPr/>
        </p:nvSpPr>
        <p:spPr bwMode="auto">
          <a:xfrm>
            <a:off x="3014663" y="2438400"/>
            <a:ext cx="247650" cy="904875"/>
          </a:xfrm>
          <a:prstGeom prst="downArrow">
            <a:avLst>
              <a:gd name="adj1" fmla="val 50000"/>
              <a:gd name="adj2" fmla="val 50004"/>
            </a:avLst>
          </a:prstGeom>
          <a:gradFill rotWithShape="1">
            <a:gsLst>
              <a:gs pos="0">
                <a:srgbClr val="FFC000"/>
              </a:gs>
              <a:gs pos="100000">
                <a:srgbClr val="E36119"/>
              </a:gs>
            </a:gsLst>
            <a:lin ang="2700000" scaled="1"/>
          </a:gradFill>
          <a:ln w="9525">
            <a:solidFill>
              <a:srgbClr val="FC7E00"/>
            </a:solidFill>
            <a:miter lim="800000"/>
            <a:headEnd/>
            <a:tailEnd/>
          </a:ln>
          <a:effectLst>
            <a:outerShdw blurRad="63500" dist="38100" dir="5400000" algn="t" rotWithShape="0">
              <a:srgbClr val="000000">
                <a:alpha val="39999"/>
              </a:srgbClr>
            </a:outerShdw>
          </a:effectLst>
        </p:spPr>
        <p:txBody>
          <a:bodyPr anchor="ctr"/>
          <a:lstStyle/>
          <a:p>
            <a:pPr indent="-342900" algn="ctr">
              <a:buFont typeface="Calibri" pitchFamily="-111" charset="0"/>
              <a:buAutoNum type="arabicPeriod"/>
              <a:defRPr/>
            </a:pPr>
            <a:endParaRPr lang="en-US" dirty="0">
              <a:solidFill>
                <a:srgbClr val="FFFFFF"/>
              </a:solidFill>
              <a:latin typeface="Calibri" pitchFamily="-111" charset="0"/>
            </a:endParaRPr>
          </a:p>
        </p:txBody>
      </p:sp>
    </p:spTree>
    <p:extLst>
      <p:ext uri="{BB962C8B-B14F-4D97-AF65-F5344CB8AC3E}">
        <p14:creationId xmlns:p14="http://schemas.microsoft.com/office/powerpoint/2010/main" val="278961562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76275" y="1295400"/>
            <a:ext cx="8001000" cy="5486400"/>
          </a:xfrm>
        </p:spPr>
        <p:txBody>
          <a:bodyPr>
            <a:normAutofit/>
          </a:bodyPr>
          <a:lstStyle/>
          <a:p>
            <a:r>
              <a:rPr lang="en-US" dirty="0" smtClean="0"/>
              <a:t>Emergency Plan Funding – SAFSTOR II</a:t>
            </a:r>
          </a:p>
          <a:p>
            <a:pPr lvl="1"/>
            <a:r>
              <a:rPr lang="en-US" sz="1800" dirty="0" smtClean="0"/>
              <a:t>Commensurate with reduced risk and events limited to Spent Fuel storage.</a:t>
            </a:r>
          </a:p>
          <a:p>
            <a:pPr lvl="1"/>
            <a:r>
              <a:rPr lang="en-US" sz="1800" dirty="0" smtClean="0"/>
              <a:t>Consistent with </a:t>
            </a:r>
            <a:r>
              <a:rPr lang="en-US" sz="1800" dirty="0"/>
              <a:t>the Permanently Defueled E-Plan and </a:t>
            </a:r>
            <a:r>
              <a:rPr lang="en-US" sz="1800" dirty="0" smtClean="0"/>
              <a:t>new Emergency </a:t>
            </a:r>
            <a:r>
              <a:rPr lang="en-US" sz="1800" dirty="0"/>
              <a:t>Action Levels (EALs</a:t>
            </a:r>
            <a:r>
              <a:rPr lang="en-US" sz="1800" dirty="0" smtClean="0"/>
              <a:t>).</a:t>
            </a:r>
          </a:p>
          <a:p>
            <a:pPr lvl="2"/>
            <a:r>
              <a:rPr lang="en-US" sz="1600" dirty="0"/>
              <a:t>Offsite emergency measures are consistent with all hazards planning approach</a:t>
            </a:r>
          </a:p>
          <a:p>
            <a:pPr lvl="2"/>
            <a:r>
              <a:rPr lang="en-US" sz="1600" dirty="0"/>
              <a:t>Emergency Planning Zones (EPZ)</a:t>
            </a:r>
          </a:p>
          <a:p>
            <a:pPr lvl="3"/>
            <a:r>
              <a:rPr lang="en-US" sz="1600" dirty="0"/>
              <a:t>Within Plant Site Boundary commensurate with </a:t>
            </a:r>
            <a:r>
              <a:rPr lang="en-US" sz="1600" dirty="0" smtClean="0"/>
              <a:t>risk</a:t>
            </a:r>
          </a:p>
          <a:p>
            <a:pPr lvl="2"/>
            <a:r>
              <a:rPr lang="en-US" sz="1600" dirty="0"/>
              <a:t>Unusual Event and Alert Classifications </a:t>
            </a:r>
          </a:p>
          <a:p>
            <a:pPr lvl="1"/>
            <a:r>
              <a:rPr lang="en-US" sz="1800" dirty="0" smtClean="0"/>
              <a:t>Focused on local support, populations and a declining funding scale.</a:t>
            </a:r>
          </a:p>
          <a:p>
            <a:pPr lvl="1"/>
            <a:r>
              <a:rPr lang="en-US" sz="1800" dirty="0" smtClean="0"/>
              <a:t>State of NH recently signed to a 4-year agreement (FY17-FY20) for a total cost of $</a:t>
            </a:r>
            <a:r>
              <a:rPr lang="en-US" sz="1800" dirty="0" smtClean="0"/>
              <a:t>279K (EP and DOH)</a:t>
            </a:r>
            <a:endParaRPr lang="en-US" sz="1800" dirty="0" smtClean="0"/>
          </a:p>
          <a:p>
            <a:pPr lvl="1"/>
            <a:r>
              <a:rPr lang="en-US" sz="1800" dirty="0" smtClean="0"/>
              <a:t>ENVY has been contacted by MA to discuss long-term EP funding</a:t>
            </a:r>
            <a:r>
              <a:rPr lang="en-US" sz="2000" dirty="0" smtClean="0"/>
              <a:t>.</a:t>
            </a:r>
            <a:endParaRPr lang="en-US" sz="2000" dirty="0"/>
          </a:p>
          <a:p>
            <a:pPr lvl="2"/>
            <a:endParaRPr lang="en-US" dirty="0" smtClean="0"/>
          </a:p>
          <a:p>
            <a:pPr lvl="1"/>
            <a:endParaRPr lang="en-US" dirty="0"/>
          </a:p>
        </p:txBody>
      </p:sp>
      <p:sp>
        <p:nvSpPr>
          <p:cNvPr id="3" name="Title 2"/>
          <p:cNvSpPr>
            <a:spLocks noGrp="1"/>
          </p:cNvSpPr>
          <p:nvPr>
            <p:ph type="title"/>
          </p:nvPr>
        </p:nvSpPr>
        <p:spPr>
          <a:xfrm>
            <a:off x="762000" y="76200"/>
            <a:ext cx="8229600" cy="1143000"/>
          </a:xfrm>
        </p:spPr>
        <p:txBody>
          <a:bodyPr>
            <a:normAutofit fontScale="90000"/>
          </a:bodyPr>
          <a:lstStyle/>
          <a:p>
            <a:r>
              <a:rPr lang="en-US" i="0" dirty="0" smtClean="0">
                <a:solidFill>
                  <a:srgbClr val="464646"/>
                </a:solidFill>
                <a:effectLst>
                  <a:outerShdw blurRad="31750" dist="25400" dir="5400000" algn="tl" rotWithShape="0">
                    <a:srgbClr val="000000">
                      <a:alpha val="25000"/>
                    </a:srgbClr>
                  </a:outerShdw>
                </a:effectLst>
                <a:latin typeface="Lucida Sans Unicode"/>
                <a:cs typeface="+mj-cs"/>
              </a:rPr>
              <a:t/>
            </a:r>
            <a:br>
              <a:rPr lang="en-US" i="0" dirty="0" smtClean="0">
                <a:solidFill>
                  <a:srgbClr val="464646"/>
                </a:solidFill>
                <a:effectLst>
                  <a:outerShdw blurRad="31750" dist="25400" dir="5400000" algn="tl" rotWithShape="0">
                    <a:srgbClr val="000000">
                      <a:alpha val="25000"/>
                    </a:srgbClr>
                  </a:outerShdw>
                </a:effectLst>
                <a:latin typeface="Lucida Sans Unicode"/>
                <a:cs typeface="+mj-cs"/>
              </a:rPr>
            </a:br>
            <a:r>
              <a:rPr lang="en-US" sz="3600" i="0" dirty="0" smtClean="0">
                <a:solidFill>
                  <a:srgbClr val="464646"/>
                </a:solidFill>
                <a:effectLst>
                  <a:outerShdw blurRad="31750" dist="25400" dir="5400000" algn="tl" rotWithShape="0">
                    <a:srgbClr val="000000">
                      <a:alpha val="25000"/>
                    </a:srgbClr>
                  </a:outerShdw>
                </a:effectLst>
                <a:latin typeface="Lucida Sans Unicode"/>
                <a:cs typeface="+mj-cs"/>
              </a:rPr>
              <a:t>VY </a:t>
            </a:r>
            <a:r>
              <a:rPr lang="en-US" sz="3600" i="0" dirty="0">
                <a:solidFill>
                  <a:srgbClr val="464646"/>
                </a:solidFill>
                <a:effectLst>
                  <a:outerShdw blurRad="31750" dist="25400" dir="5400000" algn="tl" rotWithShape="0">
                    <a:srgbClr val="000000">
                      <a:alpha val="25000"/>
                    </a:srgbClr>
                  </a:outerShdw>
                </a:effectLst>
                <a:latin typeface="Lucida Sans Unicode"/>
                <a:cs typeface="+mj-cs"/>
              </a:rPr>
              <a:t>Decommissioning Update (Cont’d)</a:t>
            </a:r>
            <a:br>
              <a:rPr lang="en-US" sz="3600" i="0" dirty="0">
                <a:solidFill>
                  <a:srgbClr val="464646"/>
                </a:solidFill>
                <a:effectLst>
                  <a:outerShdw blurRad="31750" dist="25400" dir="5400000" algn="tl" rotWithShape="0">
                    <a:srgbClr val="000000">
                      <a:alpha val="25000"/>
                    </a:srgbClr>
                  </a:outerShdw>
                </a:effectLst>
                <a:latin typeface="Lucida Sans Unicode"/>
                <a:cs typeface="+mj-cs"/>
              </a:rPr>
            </a:br>
            <a:r>
              <a:rPr lang="en-US" sz="1800" dirty="0">
                <a:solidFill>
                  <a:srgbClr val="464646"/>
                </a:solidFill>
                <a:effectLst>
                  <a:outerShdw blurRad="31750" dist="25400" dir="5400000" algn="tl" rotWithShape="0">
                    <a:srgbClr val="000000">
                      <a:alpha val="25000"/>
                    </a:srgbClr>
                  </a:outerShdw>
                </a:effectLst>
                <a:latin typeface="Lucida Sans Unicode"/>
                <a:cs typeface="+mj-cs"/>
              </a:rPr>
              <a:t>The focus of Entergy Vermont Yankee (VY) and its Employees continues to </a:t>
            </a:r>
            <a:br>
              <a:rPr lang="en-US" sz="1800" dirty="0">
                <a:solidFill>
                  <a:srgbClr val="464646"/>
                </a:solidFill>
                <a:effectLst>
                  <a:outerShdw blurRad="31750" dist="25400" dir="5400000" algn="tl" rotWithShape="0">
                    <a:srgbClr val="000000">
                      <a:alpha val="25000"/>
                    </a:srgbClr>
                  </a:outerShdw>
                </a:effectLst>
                <a:latin typeface="Lucida Sans Unicode"/>
                <a:cs typeface="+mj-cs"/>
              </a:rPr>
            </a:br>
            <a:r>
              <a:rPr lang="en-US" sz="1800" dirty="0">
                <a:solidFill>
                  <a:srgbClr val="464646"/>
                </a:solidFill>
                <a:effectLst>
                  <a:outerShdw blurRad="31750" dist="25400" dir="5400000" algn="tl" rotWithShape="0">
                    <a:srgbClr val="000000">
                      <a:alpha val="25000"/>
                    </a:srgbClr>
                  </a:outerShdw>
                </a:effectLst>
                <a:latin typeface="Lucida Sans Unicode"/>
                <a:cs typeface="+mj-cs"/>
              </a:rPr>
              <a:t>be our ongoing commitment to Safety.</a:t>
            </a:r>
            <a:br>
              <a:rPr lang="en-US" sz="1800" dirty="0">
                <a:solidFill>
                  <a:srgbClr val="464646"/>
                </a:solidFill>
                <a:effectLst>
                  <a:outerShdw blurRad="31750" dist="25400" dir="5400000" algn="tl" rotWithShape="0">
                    <a:srgbClr val="000000">
                      <a:alpha val="25000"/>
                    </a:srgbClr>
                  </a:outerShdw>
                </a:effectLst>
                <a:latin typeface="Lucida Sans Unicode"/>
                <a:cs typeface="+mj-cs"/>
              </a:rPr>
            </a:br>
            <a:endParaRPr lang="en-US" sz="1800" dirty="0"/>
          </a:p>
        </p:txBody>
      </p:sp>
    </p:spTree>
    <p:extLst>
      <p:ext uri="{BB962C8B-B14F-4D97-AF65-F5344CB8AC3E}">
        <p14:creationId xmlns:p14="http://schemas.microsoft.com/office/powerpoint/2010/main" val="32300136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47800"/>
            <a:ext cx="8229600" cy="4724400"/>
          </a:xfrm>
        </p:spPr>
        <p:txBody>
          <a:bodyPr>
            <a:normAutofit/>
          </a:bodyPr>
          <a:lstStyle/>
          <a:p>
            <a:r>
              <a:rPr lang="en-US" sz="2400" dirty="0"/>
              <a:t>NRC Licensing Action/Exemption </a:t>
            </a:r>
            <a:r>
              <a:rPr lang="en-US" sz="2400" dirty="0" smtClean="0"/>
              <a:t>Status</a:t>
            </a:r>
          </a:p>
          <a:p>
            <a:pPr marL="630936" lvl="2" indent="0">
              <a:buClr>
                <a:srgbClr val="2DA2BF"/>
              </a:buClr>
              <a:buNone/>
            </a:pPr>
            <a:endParaRPr lang="en-US" sz="900" dirty="0" smtClean="0"/>
          </a:p>
          <a:p>
            <a:pPr lvl="1">
              <a:buClr>
                <a:srgbClr val="2DA2BF"/>
              </a:buClr>
            </a:pPr>
            <a:r>
              <a:rPr lang="en-US" sz="1600" u="sng" dirty="0" smtClean="0">
                <a:solidFill>
                  <a:prstClr val="black"/>
                </a:solidFill>
              </a:rPr>
              <a:t>Nuclear Decommissioning Trust (NDT) License Amendment Request (LAR)</a:t>
            </a:r>
            <a:endParaRPr lang="en-US" sz="1600" u="sng" dirty="0">
              <a:solidFill>
                <a:prstClr val="black"/>
              </a:solidFill>
            </a:endParaRPr>
          </a:p>
          <a:p>
            <a:pPr lvl="2">
              <a:buClr>
                <a:srgbClr val="2DA2BF"/>
              </a:buClr>
            </a:pPr>
            <a:r>
              <a:rPr lang="en-US" sz="1400" dirty="0" smtClean="0">
                <a:solidFill>
                  <a:prstClr val="black"/>
                </a:solidFill>
              </a:rPr>
              <a:t>Entergy filed this LAR to change the current requirement in the ENVY Operating License for providing NRC a 30-day notification prior to withdrawals to the NDT.</a:t>
            </a:r>
            <a:endParaRPr lang="en-US" sz="1400" dirty="0">
              <a:solidFill>
                <a:prstClr val="black"/>
              </a:solidFill>
            </a:endParaRPr>
          </a:p>
          <a:p>
            <a:pPr lvl="3">
              <a:buClr>
                <a:srgbClr val="2DA2BF"/>
              </a:buClr>
            </a:pPr>
            <a:r>
              <a:rPr lang="en-US" sz="1200" dirty="0" smtClean="0">
                <a:solidFill>
                  <a:prstClr val="black"/>
                </a:solidFill>
              </a:rPr>
              <a:t>State filed petition to intervene/request for hearing before the ASLB – April 20, 2015</a:t>
            </a:r>
          </a:p>
          <a:p>
            <a:pPr lvl="3">
              <a:buClr>
                <a:srgbClr val="2DA2BF"/>
              </a:buClr>
            </a:pPr>
            <a:r>
              <a:rPr lang="en-US" sz="1200" dirty="0" smtClean="0">
                <a:solidFill>
                  <a:prstClr val="black"/>
                </a:solidFill>
              </a:rPr>
              <a:t>State filed motion to add new and amend existing contentions – July 6, 2015</a:t>
            </a:r>
          </a:p>
          <a:p>
            <a:pPr lvl="3">
              <a:buClr>
                <a:srgbClr val="2DA2BF"/>
              </a:buClr>
            </a:pPr>
            <a:r>
              <a:rPr lang="en-US" sz="1200" dirty="0" smtClean="0">
                <a:solidFill>
                  <a:prstClr val="black"/>
                </a:solidFill>
              </a:rPr>
              <a:t>ASLB decision to allow hearing request for 2 of 5 contentions – July 31, 2015</a:t>
            </a:r>
            <a:endParaRPr lang="en-US" sz="1200" dirty="0">
              <a:solidFill>
                <a:prstClr val="black"/>
              </a:solidFill>
            </a:endParaRPr>
          </a:p>
          <a:p>
            <a:pPr lvl="2">
              <a:buClr>
                <a:srgbClr val="2DA2BF"/>
              </a:buClr>
            </a:pPr>
            <a:r>
              <a:rPr lang="en-US" sz="1400" dirty="0" smtClean="0">
                <a:solidFill>
                  <a:prstClr val="black"/>
                </a:solidFill>
              </a:rPr>
              <a:t>After a review of options, </a:t>
            </a:r>
            <a:r>
              <a:rPr lang="en-US" sz="1400" dirty="0">
                <a:solidFill>
                  <a:prstClr val="black"/>
                </a:solidFill>
              </a:rPr>
              <a:t>EVY has decided to withdraw the </a:t>
            </a:r>
            <a:r>
              <a:rPr lang="en-US" sz="1400" dirty="0" smtClean="0">
                <a:solidFill>
                  <a:prstClr val="black"/>
                </a:solidFill>
              </a:rPr>
              <a:t>LAR.</a:t>
            </a:r>
          </a:p>
          <a:p>
            <a:pPr lvl="2">
              <a:buClr>
                <a:srgbClr val="2DA2BF"/>
              </a:buClr>
            </a:pPr>
            <a:r>
              <a:rPr lang="en-US" sz="1400" dirty="0" smtClean="0">
                <a:solidFill>
                  <a:prstClr val="black"/>
                </a:solidFill>
              </a:rPr>
              <a:t>ENVY </a:t>
            </a:r>
            <a:r>
              <a:rPr lang="en-US" sz="1400" dirty="0">
                <a:solidFill>
                  <a:prstClr val="black"/>
                </a:solidFill>
              </a:rPr>
              <a:t>will continue to comply with its existing license conditions and will continue to provide notifications to the NRC at least 30 days in advance of any withdrawals from the trust fund</a:t>
            </a:r>
            <a:r>
              <a:rPr lang="en-US" sz="1400" dirty="0" smtClean="0">
                <a:solidFill>
                  <a:prstClr val="black"/>
                </a:solidFill>
              </a:rPr>
              <a:t>.</a:t>
            </a:r>
          </a:p>
          <a:p>
            <a:pPr lvl="2">
              <a:buClr>
                <a:srgbClr val="2DA2BF"/>
              </a:buClr>
            </a:pPr>
            <a:endParaRPr lang="en-US" sz="800" dirty="0" smtClean="0">
              <a:solidFill>
                <a:prstClr val="black"/>
              </a:solidFill>
            </a:endParaRPr>
          </a:p>
          <a:p>
            <a:pPr lvl="1">
              <a:buClr>
                <a:srgbClr val="2DA2BF"/>
              </a:buClr>
            </a:pPr>
            <a:r>
              <a:rPr lang="en-US" sz="1600" u="sng" dirty="0" smtClean="0">
                <a:solidFill>
                  <a:prstClr val="black"/>
                </a:solidFill>
              </a:rPr>
              <a:t>Commingled Funds Exemption</a:t>
            </a:r>
            <a:endParaRPr lang="en-US" sz="1600" dirty="0" smtClean="0">
              <a:solidFill>
                <a:prstClr val="black"/>
              </a:solidFill>
            </a:endParaRPr>
          </a:p>
          <a:p>
            <a:pPr lvl="2">
              <a:buClr>
                <a:srgbClr val="2DA2BF"/>
              </a:buClr>
            </a:pPr>
            <a:r>
              <a:rPr lang="en-US" sz="1400" dirty="0" smtClean="0">
                <a:solidFill>
                  <a:prstClr val="black"/>
                </a:solidFill>
              </a:rPr>
              <a:t>Approved and issued by the NRC - June 17, 2015</a:t>
            </a:r>
          </a:p>
          <a:p>
            <a:pPr lvl="2">
              <a:buClr>
                <a:srgbClr val="2DA2BF"/>
              </a:buClr>
            </a:pPr>
            <a:r>
              <a:rPr lang="en-US" sz="1400" dirty="0" smtClean="0">
                <a:solidFill>
                  <a:prstClr val="black"/>
                </a:solidFill>
              </a:rPr>
              <a:t>State, GMP and VYNPC petitioned the D.C. Circuit for review of NRC’s issuance of the commingled funds exemption – August 13, 2015</a:t>
            </a:r>
          </a:p>
          <a:p>
            <a:pPr lvl="2">
              <a:buClr>
                <a:srgbClr val="2DA2BF"/>
              </a:buClr>
            </a:pPr>
            <a:r>
              <a:rPr lang="en-US" sz="1400" dirty="0" smtClean="0">
                <a:solidFill>
                  <a:prstClr val="black"/>
                </a:solidFill>
              </a:rPr>
              <a:t>Entergy filed a motion to intervene – September 2, 2015</a:t>
            </a:r>
            <a:endParaRPr lang="en-US" sz="1400" dirty="0">
              <a:solidFill>
                <a:prstClr val="black"/>
              </a:solidFill>
            </a:endParaRPr>
          </a:p>
        </p:txBody>
      </p:sp>
      <p:sp>
        <p:nvSpPr>
          <p:cNvPr id="4" name="Slide Number Placeholder 3"/>
          <p:cNvSpPr>
            <a:spLocks noGrp="1"/>
          </p:cNvSpPr>
          <p:nvPr>
            <p:ph type="sldNum" sz="quarter" idx="12"/>
          </p:nvPr>
        </p:nvSpPr>
        <p:spPr/>
        <p:txBody>
          <a:bodyPr/>
          <a:lstStyle/>
          <a:p>
            <a:fld id="{9CF2147F-6F6C-4333-9E01-218A7A654D13}" type="slidenum">
              <a:rPr lang="en-US" smtClean="0"/>
              <a:t>7</a:t>
            </a:fld>
            <a:endParaRPr lang="en-US"/>
          </a:p>
        </p:txBody>
      </p:sp>
      <p:sp>
        <p:nvSpPr>
          <p:cNvPr id="5" name="Title 4"/>
          <p:cNvSpPr>
            <a:spLocks noGrp="1"/>
          </p:cNvSpPr>
          <p:nvPr>
            <p:ph type="title"/>
          </p:nvPr>
        </p:nvSpPr>
        <p:spPr>
          <a:xfrm>
            <a:off x="457200" y="398930"/>
            <a:ext cx="8229600" cy="1143000"/>
          </a:xfrm>
        </p:spPr>
        <p:txBody>
          <a:bodyPr>
            <a:normAutofit fontScale="90000"/>
          </a:bodyPr>
          <a:lstStyle/>
          <a:p>
            <a:r>
              <a:rPr lang="en-US" sz="3600" dirty="0">
                <a:solidFill>
                  <a:srgbClr val="464646"/>
                </a:solidFill>
              </a:rPr>
              <a:t>VY Decommissioning </a:t>
            </a:r>
            <a:r>
              <a:rPr lang="en-US" sz="3600" dirty="0" smtClean="0">
                <a:solidFill>
                  <a:srgbClr val="464646"/>
                </a:solidFill>
              </a:rPr>
              <a:t>Update (Cont’d)</a:t>
            </a:r>
            <a:r>
              <a:rPr lang="en-US" sz="3600" dirty="0">
                <a:solidFill>
                  <a:srgbClr val="464646"/>
                </a:solidFill>
              </a:rPr>
              <a:t/>
            </a:r>
            <a:br>
              <a:rPr lang="en-US" sz="3600" dirty="0">
                <a:solidFill>
                  <a:srgbClr val="464646"/>
                </a:solidFill>
              </a:rPr>
            </a:br>
            <a:r>
              <a:rPr lang="en-US" sz="1800" i="1" dirty="0">
                <a:solidFill>
                  <a:srgbClr val="464646"/>
                </a:solidFill>
              </a:rPr>
              <a:t>The focus of Entergy Vermont Yankee (VY) and its Employees continues to </a:t>
            </a:r>
            <a:r>
              <a:rPr lang="en-US" sz="1800" i="1" dirty="0" smtClean="0">
                <a:solidFill>
                  <a:srgbClr val="464646"/>
                </a:solidFill>
              </a:rPr>
              <a:t/>
            </a:r>
            <a:br>
              <a:rPr lang="en-US" sz="1800" i="1" dirty="0" smtClean="0">
                <a:solidFill>
                  <a:srgbClr val="464646"/>
                </a:solidFill>
              </a:rPr>
            </a:br>
            <a:r>
              <a:rPr lang="en-US" sz="1800" i="1" dirty="0" smtClean="0">
                <a:solidFill>
                  <a:srgbClr val="464646"/>
                </a:solidFill>
              </a:rPr>
              <a:t>be </a:t>
            </a:r>
            <a:r>
              <a:rPr lang="en-US" sz="1800" i="1" dirty="0">
                <a:solidFill>
                  <a:srgbClr val="464646"/>
                </a:solidFill>
              </a:rPr>
              <a:t>our ongoing commitment to Safety.</a:t>
            </a:r>
            <a:br>
              <a:rPr lang="en-US" sz="1800" i="1" dirty="0">
                <a:solidFill>
                  <a:srgbClr val="464646"/>
                </a:solidFill>
              </a:rPr>
            </a:br>
            <a:endParaRPr lang="en-US" sz="1800" dirty="0"/>
          </a:p>
        </p:txBody>
      </p:sp>
    </p:spTree>
    <p:extLst>
      <p:ext uri="{BB962C8B-B14F-4D97-AF65-F5344CB8AC3E}">
        <p14:creationId xmlns:p14="http://schemas.microsoft.com/office/powerpoint/2010/main" val="294176232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47800"/>
            <a:ext cx="8229600" cy="4724400"/>
          </a:xfrm>
        </p:spPr>
        <p:txBody>
          <a:bodyPr>
            <a:normAutofit/>
          </a:bodyPr>
          <a:lstStyle/>
          <a:p>
            <a:r>
              <a:rPr lang="en-US" sz="2400" dirty="0" smtClean="0"/>
              <a:t>Vermont State Agency Interactions</a:t>
            </a:r>
          </a:p>
          <a:p>
            <a:pPr marL="630936" lvl="2" indent="0">
              <a:buClr>
                <a:srgbClr val="2DA2BF"/>
              </a:buClr>
              <a:buNone/>
            </a:pPr>
            <a:endParaRPr lang="en-US" sz="900" dirty="0" smtClean="0"/>
          </a:p>
          <a:p>
            <a:pPr lvl="1">
              <a:buClr>
                <a:srgbClr val="2DA2BF"/>
              </a:buClr>
            </a:pPr>
            <a:r>
              <a:rPr lang="en-US" sz="1600" u="sng" dirty="0" smtClean="0">
                <a:solidFill>
                  <a:prstClr val="black"/>
                </a:solidFill>
              </a:rPr>
              <a:t>Public Service Board (PSB) – Second ISFSI Pad CPG</a:t>
            </a:r>
            <a:endParaRPr lang="en-US" sz="1600" u="sng" dirty="0">
              <a:solidFill>
                <a:prstClr val="black"/>
              </a:solidFill>
            </a:endParaRPr>
          </a:p>
          <a:p>
            <a:pPr lvl="2">
              <a:buClr>
                <a:srgbClr val="2DA2BF"/>
              </a:buClr>
            </a:pPr>
            <a:r>
              <a:rPr lang="en-US" sz="1400" dirty="0">
                <a:solidFill>
                  <a:prstClr val="black"/>
                </a:solidFill>
              </a:rPr>
              <a:t>Filed supplemental pre-filed testimony in May 2015 to explain results of additional soil analyses, update pad construction schedule, revise plans for security diesel generator, and revise dry storage funding plan. </a:t>
            </a:r>
            <a:endParaRPr lang="en-US" sz="1400" dirty="0" smtClean="0">
              <a:solidFill>
                <a:prstClr val="black"/>
              </a:solidFill>
            </a:endParaRPr>
          </a:p>
          <a:p>
            <a:pPr lvl="2">
              <a:buClr>
                <a:srgbClr val="2DA2BF"/>
              </a:buClr>
            </a:pPr>
            <a:r>
              <a:rPr lang="en-US" sz="1400" dirty="0" smtClean="0">
                <a:solidFill>
                  <a:prstClr val="black"/>
                </a:solidFill>
              </a:rPr>
              <a:t>Intervention </a:t>
            </a:r>
            <a:r>
              <a:rPr lang="en-US" sz="1400" dirty="0">
                <a:solidFill>
                  <a:prstClr val="black"/>
                </a:solidFill>
              </a:rPr>
              <a:t>was granted to New England </a:t>
            </a:r>
            <a:r>
              <a:rPr lang="en-US" sz="1400" dirty="0" smtClean="0">
                <a:solidFill>
                  <a:prstClr val="black"/>
                </a:solidFill>
              </a:rPr>
              <a:t>Coalition (NEC</a:t>
            </a:r>
            <a:r>
              <a:rPr lang="en-US" sz="1400" dirty="0">
                <a:solidFill>
                  <a:prstClr val="black"/>
                </a:solidFill>
              </a:rPr>
              <a:t>), Windham Regional </a:t>
            </a:r>
            <a:r>
              <a:rPr lang="en-US" sz="1400" dirty="0" smtClean="0">
                <a:solidFill>
                  <a:prstClr val="black"/>
                </a:solidFill>
              </a:rPr>
              <a:t>Commission (WRC</a:t>
            </a:r>
            <a:r>
              <a:rPr lang="en-US" sz="1400" dirty="0">
                <a:solidFill>
                  <a:prstClr val="black"/>
                </a:solidFill>
              </a:rPr>
              <a:t>),and the Town of Vernon</a:t>
            </a:r>
            <a:r>
              <a:rPr lang="en-US" sz="1400" dirty="0" smtClean="0">
                <a:solidFill>
                  <a:prstClr val="black"/>
                </a:solidFill>
              </a:rPr>
              <a:t>.</a:t>
            </a:r>
            <a:endParaRPr lang="en-US" sz="1400" dirty="0">
              <a:solidFill>
                <a:prstClr val="black"/>
              </a:solidFill>
            </a:endParaRPr>
          </a:p>
          <a:p>
            <a:pPr lvl="2">
              <a:buClr>
                <a:srgbClr val="2DA2BF"/>
              </a:buClr>
            </a:pPr>
            <a:r>
              <a:rPr lang="en-US" sz="1400" dirty="0">
                <a:solidFill>
                  <a:prstClr val="black"/>
                </a:solidFill>
              </a:rPr>
              <a:t>PSB issued order limiting scope of </a:t>
            </a:r>
            <a:r>
              <a:rPr lang="en-US" sz="1400" dirty="0" smtClean="0">
                <a:solidFill>
                  <a:prstClr val="black"/>
                </a:solidFill>
              </a:rPr>
              <a:t>NEC’s, WRC’s, </a:t>
            </a:r>
            <a:r>
              <a:rPr lang="en-US" sz="1400" dirty="0">
                <a:solidFill>
                  <a:prstClr val="black"/>
                </a:solidFill>
              </a:rPr>
              <a:t>and Vernon’s participation in proceeding in July </a:t>
            </a:r>
            <a:r>
              <a:rPr lang="en-US" sz="1400" dirty="0" smtClean="0">
                <a:solidFill>
                  <a:prstClr val="black"/>
                </a:solidFill>
              </a:rPr>
              <a:t>2015.</a:t>
            </a:r>
          </a:p>
          <a:p>
            <a:pPr lvl="3">
              <a:buClr>
                <a:srgbClr val="2DA2BF"/>
              </a:buClr>
            </a:pPr>
            <a:r>
              <a:rPr lang="en-US" sz="1200" dirty="0" smtClean="0">
                <a:solidFill>
                  <a:prstClr val="black"/>
                </a:solidFill>
              </a:rPr>
              <a:t>Impacts on the local environment,</a:t>
            </a:r>
          </a:p>
          <a:p>
            <a:pPr lvl="3">
              <a:buClr>
                <a:srgbClr val="2DA2BF"/>
              </a:buClr>
            </a:pPr>
            <a:r>
              <a:rPr lang="en-US" sz="1200" dirty="0" smtClean="0">
                <a:solidFill>
                  <a:prstClr val="black"/>
                </a:solidFill>
              </a:rPr>
              <a:t>The reuse of the Vermont Yankee property,</a:t>
            </a:r>
          </a:p>
          <a:p>
            <a:pPr lvl="3">
              <a:buClr>
                <a:srgbClr val="2DA2BF"/>
              </a:buClr>
            </a:pPr>
            <a:r>
              <a:rPr lang="en-US" sz="1200" dirty="0" smtClean="0">
                <a:solidFill>
                  <a:prstClr val="black"/>
                </a:solidFill>
              </a:rPr>
              <a:t>Regional planning, and</a:t>
            </a:r>
          </a:p>
          <a:p>
            <a:pPr lvl="3">
              <a:buClr>
                <a:srgbClr val="2DA2BF"/>
              </a:buClr>
            </a:pPr>
            <a:r>
              <a:rPr lang="en-US" sz="1200" dirty="0" smtClean="0">
                <a:solidFill>
                  <a:prstClr val="black"/>
                </a:solidFill>
              </a:rPr>
              <a:t>Aesthetics.</a:t>
            </a:r>
          </a:p>
          <a:p>
            <a:pPr lvl="2">
              <a:buClr>
                <a:srgbClr val="2DA2BF"/>
              </a:buClr>
            </a:pPr>
            <a:r>
              <a:rPr lang="en-US" sz="1400" dirty="0" smtClean="0">
                <a:solidFill>
                  <a:prstClr val="black"/>
                </a:solidFill>
              </a:rPr>
              <a:t>Completed </a:t>
            </a:r>
            <a:r>
              <a:rPr lang="en-US" sz="1400" dirty="0">
                <a:solidFill>
                  <a:prstClr val="black"/>
                </a:solidFill>
              </a:rPr>
              <a:t>first two rounds of discovery in July </a:t>
            </a:r>
            <a:r>
              <a:rPr lang="en-US" sz="1400" dirty="0" smtClean="0">
                <a:solidFill>
                  <a:prstClr val="black"/>
                </a:solidFill>
              </a:rPr>
              <a:t>2015.</a:t>
            </a:r>
          </a:p>
          <a:p>
            <a:pPr lvl="2">
              <a:buClr>
                <a:srgbClr val="2DA2BF"/>
              </a:buClr>
            </a:pPr>
            <a:r>
              <a:rPr lang="en-US" sz="1400" dirty="0" smtClean="0">
                <a:solidFill>
                  <a:prstClr val="black"/>
                </a:solidFill>
              </a:rPr>
              <a:t>Pre-filed testimony received from DPS, ANR, WRC, and NEC in August</a:t>
            </a:r>
          </a:p>
          <a:p>
            <a:pPr lvl="2">
              <a:buClr>
                <a:srgbClr val="2DA2BF"/>
              </a:buClr>
            </a:pPr>
            <a:r>
              <a:rPr lang="en-US" sz="1400" dirty="0" smtClean="0">
                <a:solidFill>
                  <a:prstClr val="black"/>
                </a:solidFill>
              </a:rPr>
              <a:t>Entergy discovery requests issued to ANR and WRC on September 2, 2015</a:t>
            </a:r>
          </a:p>
          <a:p>
            <a:pPr lvl="2">
              <a:buClr>
                <a:srgbClr val="2DA2BF"/>
              </a:buClr>
            </a:pPr>
            <a:endParaRPr lang="en-US" sz="1400" dirty="0">
              <a:solidFill>
                <a:prstClr val="black"/>
              </a:solidFill>
            </a:endParaRPr>
          </a:p>
          <a:p>
            <a:pPr lvl="2">
              <a:buClr>
                <a:srgbClr val="2DA2BF"/>
              </a:buClr>
            </a:pPr>
            <a:endParaRPr lang="en-US" sz="1400" dirty="0">
              <a:solidFill>
                <a:prstClr val="black"/>
              </a:solidFill>
            </a:endParaRPr>
          </a:p>
          <a:p>
            <a:pPr lvl="2">
              <a:buClr>
                <a:srgbClr val="2DA2BF"/>
              </a:buClr>
            </a:pPr>
            <a:endParaRPr lang="en-US" sz="800" dirty="0" smtClean="0">
              <a:solidFill>
                <a:prstClr val="black"/>
              </a:solidFill>
            </a:endParaRPr>
          </a:p>
        </p:txBody>
      </p:sp>
      <p:sp>
        <p:nvSpPr>
          <p:cNvPr id="4" name="Slide Number Placeholder 3"/>
          <p:cNvSpPr>
            <a:spLocks noGrp="1"/>
          </p:cNvSpPr>
          <p:nvPr>
            <p:ph type="sldNum" sz="quarter" idx="12"/>
          </p:nvPr>
        </p:nvSpPr>
        <p:spPr/>
        <p:txBody>
          <a:bodyPr/>
          <a:lstStyle/>
          <a:p>
            <a:fld id="{9CF2147F-6F6C-4333-9E01-218A7A654D13}" type="slidenum">
              <a:rPr lang="en-US" smtClean="0"/>
              <a:t>8</a:t>
            </a:fld>
            <a:endParaRPr lang="en-US"/>
          </a:p>
        </p:txBody>
      </p:sp>
      <p:sp>
        <p:nvSpPr>
          <p:cNvPr id="5" name="Title 4"/>
          <p:cNvSpPr>
            <a:spLocks noGrp="1"/>
          </p:cNvSpPr>
          <p:nvPr>
            <p:ph type="title"/>
          </p:nvPr>
        </p:nvSpPr>
        <p:spPr>
          <a:xfrm>
            <a:off x="457200" y="398930"/>
            <a:ext cx="8229600" cy="1143000"/>
          </a:xfrm>
        </p:spPr>
        <p:txBody>
          <a:bodyPr>
            <a:normAutofit fontScale="90000"/>
          </a:bodyPr>
          <a:lstStyle/>
          <a:p>
            <a:r>
              <a:rPr lang="en-US" sz="3600" dirty="0">
                <a:solidFill>
                  <a:srgbClr val="464646"/>
                </a:solidFill>
              </a:rPr>
              <a:t>VY Decommissioning </a:t>
            </a:r>
            <a:r>
              <a:rPr lang="en-US" sz="3600" dirty="0" smtClean="0">
                <a:solidFill>
                  <a:srgbClr val="464646"/>
                </a:solidFill>
              </a:rPr>
              <a:t>Update (Cont’d)</a:t>
            </a:r>
            <a:r>
              <a:rPr lang="en-US" sz="3600" dirty="0">
                <a:solidFill>
                  <a:srgbClr val="464646"/>
                </a:solidFill>
              </a:rPr>
              <a:t/>
            </a:r>
            <a:br>
              <a:rPr lang="en-US" sz="3600" dirty="0">
                <a:solidFill>
                  <a:srgbClr val="464646"/>
                </a:solidFill>
              </a:rPr>
            </a:br>
            <a:r>
              <a:rPr lang="en-US" sz="1800" i="1" dirty="0">
                <a:solidFill>
                  <a:srgbClr val="464646"/>
                </a:solidFill>
              </a:rPr>
              <a:t>The focus of Entergy Vermont Yankee (VY) and its Employees continues to </a:t>
            </a:r>
            <a:r>
              <a:rPr lang="en-US" sz="1800" i="1" dirty="0" smtClean="0">
                <a:solidFill>
                  <a:srgbClr val="464646"/>
                </a:solidFill>
              </a:rPr>
              <a:t/>
            </a:r>
            <a:br>
              <a:rPr lang="en-US" sz="1800" i="1" dirty="0" smtClean="0">
                <a:solidFill>
                  <a:srgbClr val="464646"/>
                </a:solidFill>
              </a:rPr>
            </a:br>
            <a:r>
              <a:rPr lang="en-US" sz="1800" i="1" dirty="0" smtClean="0">
                <a:solidFill>
                  <a:srgbClr val="464646"/>
                </a:solidFill>
              </a:rPr>
              <a:t>be </a:t>
            </a:r>
            <a:r>
              <a:rPr lang="en-US" sz="1800" i="1" dirty="0">
                <a:solidFill>
                  <a:srgbClr val="464646"/>
                </a:solidFill>
              </a:rPr>
              <a:t>our ongoing commitment to Safety.</a:t>
            </a:r>
            <a:br>
              <a:rPr lang="en-US" sz="1800" i="1" dirty="0">
                <a:solidFill>
                  <a:srgbClr val="464646"/>
                </a:solidFill>
              </a:rPr>
            </a:br>
            <a:endParaRPr lang="en-US" sz="1800" dirty="0"/>
          </a:p>
        </p:txBody>
      </p:sp>
    </p:spTree>
    <p:extLst>
      <p:ext uri="{BB962C8B-B14F-4D97-AF65-F5344CB8AC3E}">
        <p14:creationId xmlns:p14="http://schemas.microsoft.com/office/powerpoint/2010/main" val="66247766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47800"/>
            <a:ext cx="8229600" cy="4724400"/>
          </a:xfrm>
        </p:spPr>
        <p:txBody>
          <a:bodyPr>
            <a:normAutofit/>
          </a:bodyPr>
          <a:lstStyle/>
          <a:p>
            <a:r>
              <a:rPr lang="en-US" sz="2400" dirty="0" smtClean="0"/>
              <a:t>Vermont State Agency Interactions</a:t>
            </a:r>
          </a:p>
          <a:p>
            <a:pPr marL="630936" lvl="2" indent="0">
              <a:buClr>
                <a:srgbClr val="2DA2BF"/>
              </a:buClr>
              <a:buNone/>
            </a:pPr>
            <a:endParaRPr lang="en-US" sz="900" dirty="0" smtClean="0"/>
          </a:p>
          <a:p>
            <a:pPr lvl="1">
              <a:buClr>
                <a:srgbClr val="2DA2BF"/>
              </a:buClr>
            </a:pPr>
            <a:r>
              <a:rPr lang="en-US" sz="1600" u="sng" dirty="0" smtClean="0">
                <a:solidFill>
                  <a:prstClr val="black"/>
                </a:solidFill>
              </a:rPr>
              <a:t>Public Service Board (PSB) – Second ISFSI Pad CPG (</a:t>
            </a:r>
            <a:r>
              <a:rPr lang="en-US" sz="1600" u="sng" dirty="0" err="1" smtClean="0">
                <a:solidFill>
                  <a:prstClr val="black"/>
                </a:solidFill>
              </a:rPr>
              <a:t>Con’t</a:t>
            </a:r>
            <a:r>
              <a:rPr lang="en-US" sz="1600" u="sng" dirty="0" smtClean="0">
                <a:solidFill>
                  <a:prstClr val="black"/>
                </a:solidFill>
              </a:rPr>
              <a:t>)</a:t>
            </a:r>
            <a:endParaRPr lang="en-US" sz="1600" u="sng" dirty="0">
              <a:solidFill>
                <a:prstClr val="black"/>
              </a:solidFill>
            </a:endParaRPr>
          </a:p>
          <a:p>
            <a:pPr lvl="2">
              <a:buClr>
                <a:srgbClr val="2DA2BF"/>
              </a:buClr>
            </a:pPr>
            <a:r>
              <a:rPr lang="en-US" sz="1400" dirty="0" smtClean="0">
                <a:solidFill>
                  <a:prstClr val="black"/>
                </a:solidFill>
              </a:rPr>
              <a:t>Entergy filed an Objection to Admission of Pre-filed Testimony of Mr. Ray </a:t>
            </a:r>
            <a:r>
              <a:rPr lang="en-US" sz="1400" dirty="0" err="1" smtClean="0">
                <a:solidFill>
                  <a:prstClr val="black"/>
                </a:solidFill>
              </a:rPr>
              <a:t>Shadis</a:t>
            </a:r>
            <a:r>
              <a:rPr lang="en-US" sz="1400" dirty="0" smtClean="0">
                <a:solidFill>
                  <a:prstClr val="black"/>
                </a:solidFill>
              </a:rPr>
              <a:t> on Behalf of NEC – September 18, 2015. The basis for the Objection:</a:t>
            </a:r>
          </a:p>
          <a:p>
            <a:pPr lvl="3">
              <a:buClr>
                <a:srgbClr val="2DA2BF"/>
              </a:buClr>
              <a:buFont typeface="+mj-lt"/>
              <a:buAutoNum type="arabicParenR"/>
            </a:pPr>
            <a:r>
              <a:rPr lang="en-US" sz="1200" dirty="0" smtClean="0">
                <a:solidFill>
                  <a:prstClr val="black"/>
                </a:solidFill>
              </a:rPr>
              <a:t>Addresses issues that are irrelevant to the CPG proceeding;</a:t>
            </a:r>
          </a:p>
          <a:p>
            <a:pPr lvl="3">
              <a:buClr>
                <a:srgbClr val="2DA2BF"/>
              </a:buClr>
              <a:buFont typeface="+mj-lt"/>
              <a:buAutoNum type="arabicParenR"/>
            </a:pPr>
            <a:r>
              <a:rPr lang="en-US" sz="1200" dirty="0" smtClean="0">
                <a:solidFill>
                  <a:prstClr val="black"/>
                </a:solidFill>
              </a:rPr>
              <a:t>Exceeds the limited scope of intervention allowed by the PSB; and</a:t>
            </a:r>
          </a:p>
          <a:p>
            <a:pPr lvl="3">
              <a:buClr>
                <a:srgbClr val="2DA2BF"/>
              </a:buClr>
              <a:buFont typeface="+mj-lt"/>
              <a:buAutoNum type="arabicParenR"/>
            </a:pPr>
            <a:r>
              <a:rPr lang="en-US" sz="1200" dirty="0" smtClean="0">
                <a:solidFill>
                  <a:prstClr val="black"/>
                </a:solidFill>
              </a:rPr>
              <a:t>Addresses areas that are preempted by federal law.</a:t>
            </a:r>
            <a:endParaRPr lang="en-US" sz="1200" dirty="0">
              <a:solidFill>
                <a:prstClr val="black"/>
              </a:solidFill>
            </a:endParaRPr>
          </a:p>
          <a:p>
            <a:pPr lvl="2">
              <a:buClr>
                <a:srgbClr val="2DA2BF"/>
              </a:buClr>
            </a:pPr>
            <a:r>
              <a:rPr lang="en-US" sz="1400" dirty="0" smtClean="0">
                <a:solidFill>
                  <a:prstClr val="black"/>
                </a:solidFill>
              </a:rPr>
              <a:t>Responses to Entergy’s discovery requests due – September 30, 2015</a:t>
            </a:r>
            <a:endParaRPr lang="en-US" sz="1200" dirty="0" smtClean="0">
              <a:solidFill>
                <a:prstClr val="black"/>
              </a:solidFill>
            </a:endParaRPr>
          </a:p>
          <a:p>
            <a:pPr lvl="2">
              <a:buClr>
                <a:srgbClr val="2DA2BF"/>
              </a:buClr>
            </a:pPr>
            <a:r>
              <a:rPr lang="en-US" sz="1400" dirty="0" smtClean="0">
                <a:solidFill>
                  <a:prstClr val="black"/>
                </a:solidFill>
              </a:rPr>
              <a:t>Approval expected in May 2016.</a:t>
            </a:r>
          </a:p>
          <a:p>
            <a:pPr marL="630936" lvl="2" indent="0">
              <a:buClr>
                <a:srgbClr val="2DA2BF"/>
              </a:buClr>
              <a:buNone/>
            </a:pPr>
            <a:endParaRPr lang="en-US" sz="1400" dirty="0" smtClean="0">
              <a:solidFill>
                <a:prstClr val="black"/>
              </a:solidFill>
            </a:endParaRPr>
          </a:p>
          <a:p>
            <a:pPr lvl="1">
              <a:buClr>
                <a:srgbClr val="2DA2BF"/>
              </a:buClr>
            </a:pPr>
            <a:r>
              <a:rPr lang="en-US" sz="1600" u="sng" dirty="0">
                <a:solidFill>
                  <a:prstClr val="black"/>
                </a:solidFill>
              </a:rPr>
              <a:t>Department of Health (VDH)</a:t>
            </a:r>
            <a:r>
              <a:rPr lang="en-US" sz="1600" dirty="0">
                <a:solidFill>
                  <a:prstClr val="black"/>
                </a:solidFill>
              </a:rPr>
              <a:t> </a:t>
            </a:r>
          </a:p>
          <a:p>
            <a:pPr lvl="2">
              <a:buClr>
                <a:srgbClr val="2DA2BF"/>
              </a:buClr>
            </a:pPr>
            <a:r>
              <a:rPr lang="en-US" sz="1400" dirty="0">
                <a:solidFill>
                  <a:prstClr val="black"/>
                </a:solidFill>
              </a:rPr>
              <a:t>Response to April 2, 2015 Request For Information (RFI) provided to VDH on April 22nd, </a:t>
            </a:r>
            <a:r>
              <a:rPr lang="en-US" sz="1400" dirty="0" smtClean="0">
                <a:solidFill>
                  <a:prstClr val="black"/>
                </a:solidFill>
              </a:rPr>
              <a:t>regarding questions on lead and asbestos as </a:t>
            </a:r>
            <a:r>
              <a:rPr lang="en-US" sz="1400" dirty="0">
                <a:solidFill>
                  <a:prstClr val="black"/>
                </a:solidFill>
              </a:rPr>
              <a:t>well as </a:t>
            </a:r>
            <a:r>
              <a:rPr lang="en-US" sz="1400" dirty="0" smtClean="0">
                <a:solidFill>
                  <a:prstClr val="black"/>
                </a:solidFill>
              </a:rPr>
              <a:t>offer to meet </a:t>
            </a:r>
            <a:r>
              <a:rPr lang="en-US" sz="1400" dirty="0">
                <a:solidFill>
                  <a:prstClr val="black"/>
                </a:solidFill>
              </a:rPr>
              <a:t>to discuss any questions. </a:t>
            </a:r>
          </a:p>
          <a:p>
            <a:pPr lvl="1">
              <a:buClr>
                <a:srgbClr val="2DA2BF"/>
              </a:buClr>
            </a:pPr>
            <a:endParaRPr lang="en-US" sz="1600" dirty="0">
              <a:solidFill>
                <a:prstClr val="black"/>
              </a:solidFill>
            </a:endParaRPr>
          </a:p>
          <a:p>
            <a:pPr lvl="2">
              <a:buClr>
                <a:srgbClr val="2DA2BF"/>
              </a:buClr>
            </a:pPr>
            <a:endParaRPr lang="en-US" sz="1400" dirty="0">
              <a:solidFill>
                <a:prstClr val="black"/>
              </a:solidFill>
            </a:endParaRPr>
          </a:p>
          <a:p>
            <a:pPr lvl="2">
              <a:buClr>
                <a:srgbClr val="2DA2BF"/>
              </a:buClr>
            </a:pPr>
            <a:endParaRPr lang="en-US" sz="800" dirty="0" smtClean="0">
              <a:solidFill>
                <a:prstClr val="black"/>
              </a:solidFill>
            </a:endParaRPr>
          </a:p>
        </p:txBody>
      </p:sp>
      <p:sp>
        <p:nvSpPr>
          <p:cNvPr id="4" name="Slide Number Placeholder 3"/>
          <p:cNvSpPr>
            <a:spLocks noGrp="1"/>
          </p:cNvSpPr>
          <p:nvPr>
            <p:ph type="sldNum" sz="quarter" idx="12"/>
          </p:nvPr>
        </p:nvSpPr>
        <p:spPr/>
        <p:txBody>
          <a:bodyPr/>
          <a:lstStyle/>
          <a:p>
            <a:fld id="{9CF2147F-6F6C-4333-9E01-218A7A654D13}" type="slidenum">
              <a:rPr lang="en-US" smtClean="0"/>
              <a:t>9</a:t>
            </a:fld>
            <a:endParaRPr lang="en-US"/>
          </a:p>
        </p:txBody>
      </p:sp>
      <p:sp>
        <p:nvSpPr>
          <p:cNvPr id="5" name="Title 4"/>
          <p:cNvSpPr>
            <a:spLocks noGrp="1"/>
          </p:cNvSpPr>
          <p:nvPr>
            <p:ph type="title"/>
          </p:nvPr>
        </p:nvSpPr>
        <p:spPr>
          <a:xfrm>
            <a:off x="457200" y="398930"/>
            <a:ext cx="8229600" cy="1143000"/>
          </a:xfrm>
        </p:spPr>
        <p:txBody>
          <a:bodyPr>
            <a:normAutofit fontScale="90000"/>
          </a:bodyPr>
          <a:lstStyle/>
          <a:p>
            <a:r>
              <a:rPr lang="en-US" sz="3600" dirty="0">
                <a:solidFill>
                  <a:srgbClr val="464646"/>
                </a:solidFill>
              </a:rPr>
              <a:t>VY Decommissioning </a:t>
            </a:r>
            <a:r>
              <a:rPr lang="en-US" sz="3600" dirty="0" smtClean="0">
                <a:solidFill>
                  <a:srgbClr val="464646"/>
                </a:solidFill>
              </a:rPr>
              <a:t>Update (Cont’d)</a:t>
            </a:r>
            <a:r>
              <a:rPr lang="en-US" sz="3600" dirty="0">
                <a:solidFill>
                  <a:srgbClr val="464646"/>
                </a:solidFill>
              </a:rPr>
              <a:t/>
            </a:r>
            <a:br>
              <a:rPr lang="en-US" sz="3600" dirty="0">
                <a:solidFill>
                  <a:srgbClr val="464646"/>
                </a:solidFill>
              </a:rPr>
            </a:br>
            <a:r>
              <a:rPr lang="en-US" sz="1800" i="1" dirty="0">
                <a:solidFill>
                  <a:srgbClr val="464646"/>
                </a:solidFill>
              </a:rPr>
              <a:t>The focus of Entergy Vermont Yankee (VY) and its Employees continues to </a:t>
            </a:r>
            <a:r>
              <a:rPr lang="en-US" sz="1800" i="1" dirty="0" smtClean="0">
                <a:solidFill>
                  <a:srgbClr val="464646"/>
                </a:solidFill>
              </a:rPr>
              <a:t/>
            </a:r>
            <a:br>
              <a:rPr lang="en-US" sz="1800" i="1" dirty="0" smtClean="0">
                <a:solidFill>
                  <a:srgbClr val="464646"/>
                </a:solidFill>
              </a:rPr>
            </a:br>
            <a:r>
              <a:rPr lang="en-US" sz="1800" i="1" dirty="0" smtClean="0">
                <a:solidFill>
                  <a:srgbClr val="464646"/>
                </a:solidFill>
              </a:rPr>
              <a:t>be </a:t>
            </a:r>
            <a:r>
              <a:rPr lang="en-US" sz="1800" i="1" dirty="0">
                <a:solidFill>
                  <a:srgbClr val="464646"/>
                </a:solidFill>
              </a:rPr>
              <a:t>our ongoing commitment to Safety.</a:t>
            </a:r>
            <a:br>
              <a:rPr lang="en-US" sz="1800" i="1" dirty="0">
                <a:solidFill>
                  <a:srgbClr val="464646"/>
                </a:solidFill>
              </a:rPr>
            </a:br>
            <a:endParaRPr lang="en-US" sz="1800" dirty="0"/>
          </a:p>
        </p:txBody>
      </p:sp>
    </p:spTree>
    <p:extLst>
      <p:ext uri="{BB962C8B-B14F-4D97-AF65-F5344CB8AC3E}">
        <p14:creationId xmlns:p14="http://schemas.microsoft.com/office/powerpoint/2010/main" val="323870516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4785</TotalTime>
  <Words>1215</Words>
  <Application>Microsoft Office PowerPoint</Application>
  <PresentationFormat>On-screen Show (4:3)</PresentationFormat>
  <Paragraphs>152</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Concourse</vt:lpstr>
      <vt:lpstr>Nuclear Decommissioning Citizens Advisory Panel (NDCAP)</vt:lpstr>
      <vt:lpstr>Introductions</vt:lpstr>
      <vt:lpstr>VY Decommissioning Update The focus of Entergy Vermont Yankee (VY) and its Employees continues to be our ongoing commitment to Safety. </vt:lpstr>
      <vt:lpstr>VY Decommissioning Update (Cont’d) The focus of Entergy Vermont Yankee (VY) and its Employees continues to  be our ongoing commitment to Safety. </vt:lpstr>
      <vt:lpstr> Vermont Yankee Timeline </vt:lpstr>
      <vt:lpstr> VY Decommissioning Update (Cont’d) The focus of Entergy Vermont Yankee (VY) and its Employees continues to  be our ongoing commitment to Safety. </vt:lpstr>
      <vt:lpstr>VY Decommissioning Update (Cont’d) The focus of Entergy Vermont Yankee (VY) and its Employees continues to  be our ongoing commitment to Safety. </vt:lpstr>
      <vt:lpstr>VY Decommissioning Update (Cont’d) The focus of Entergy Vermont Yankee (VY) and its Employees continues to  be our ongoing commitment to Safety. </vt:lpstr>
      <vt:lpstr>VY Decommissioning Update (Cont’d) The focus of Entergy Vermont Yankee (VY) and its Employees continues to  be our ongoing commitment to Safety. </vt:lpstr>
      <vt:lpstr>VY Decommissioning Update (Cont’d) The focus of Entergy Vermont Yankee (VY) and its Employees continues to  be our ongoing commitment to Safety. </vt:lpstr>
      <vt:lpstr>Communication and Outreach</vt:lpstr>
      <vt:lpstr>Communication and Outreach (Cont’d)</vt:lpstr>
    </vt:vector>
  </TitlesOfParts>
  <Company>Entergy Corporation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Entergy User</dc:creator>
  <cp:lastModifiedBy>Lynch, Joseph R</cp:lastModifiedBy>
  <cp:revision>240</cp:revision>
  <cp:lastPrinted>2015-06-25T19:41:15Z</cp:lastPrinted>
  <dcterms:created xsi:type="dcterms:W3CDTF">2014-06-25T11:00:56Z</dcterms:created>
  <dcterms:modified xsi:type="dcterms:W3CDTF">2015-09-24T20:35:13Z</dcterms:modified>
</cp:coreProperties>
</file>