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8" r:id="rId4"/>
    <p:sldId id="258" r:id="rId5"/>
    <p:sldId id="259" r:id="rId6"/>
    <p:sldId id="260" r:id="rId7"/>
    <p:sldId id="261" r:id="rId8"/>
    <p:sldId id="262" r:id="rId9"/>
    <p:sldId id="263" r:id="rId10"/>
    <p:sldId id="265" r:id="rId11"/>
    <p:sldId id="267" r:id="rId12"/>
    <p:sldId id="266"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3" d="100"/>
          <a:sy n="63" d="100"/>
        </p:scale>
        <p:origin x="-126"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B8D603A-677F-4CB6-B683-C99D68EB81AB}" type="datetimeFigureOut">
              <a:rPr lang="en-US" smtClean="0"/>
              <a:t>9/18/2015</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FD2CF03-F044-4031-BFB9-62377AA5EC31}"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D603A-677F-4CB6-B683-C99D68EB81A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2CF03-F044-4031-BFB9-62377AA5EC3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8D603A-677F-4CB6-B683-C99D68EB81AB}" type="datetimeFigureOut">
              <a:rPr lang="en-US" smtClean="0"/>
              <a:t>9/18/2015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D2CF03-F044-4031-BFB9-62377AA5EC3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4B8D603A-677F-4CB6-B683-C99D68EB81AB}" type="datetimeFigureOut">
              <a:rPr lang="en-US" smtClean="0"/>
              <a:t>9/18/2015</a:t>
            </a:fld>
            <a:endParaRPr lang="en-US"/>
          </a:p>
        </p:txBody>
      </p:sp>
      <p:sp>
        <p:nvSpPr>
          <p:cNvPr id="9" name="Slide Number Placeholder 8"/>
          <p:cNvSpPr>
            <a:spLocks noGrp="1"/>
          </p:cNvSpPr>
          <p:nvPr>
            <p:ph type="sldNum" sz="quarter" idx="15"/>
          </p:nvPr>
        </p:nvSpPr>
        <p:spPr/>
        <p:txBody>
          <a:bodyPr rtlCol="0"/>
          <a:lstStyle/>
          <a:p>
            <a:fld id="{0FD2CF03-F044-4031-BFB9-62377AA5EC31}"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4B8D603A-677F-4CB6-B683-C99D68EB81AB}" type="datetimeFigureOut">
              <a:rPr lang="en-US" smtClean="0"/>
              <a:t>9/18/2015</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FD2CF03-F044-4031-BFB9-62377AA5EC3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8D603A-677F-4CB6-B683-C99D68EB81AB}" type="datetimeFigureOut">
              <a:rPr lang="en-US" smtClean="0"/>
              <a:t>9/18/2015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D2CF03-F044-4031-BFB9-62377AA5EC31}"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4B8D603A-677F-4CB6-B683-C99D68EB81AB}" type="datetimeFigureOut">
              <a:rPr lang="en-US" smtClean="0"/>
              <a:t>9/18/2015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D2CF03-F044-4031-BFB9-62377AA5EC31}"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4B8D603A-677F-4CB6-B683-C99D68EB81AB}" type="datetimeFigureOut">
              <a:rPr lang="en-US" smtClean="0"/>
              <a:t>9/18/2015</a:t>
            </a:fld>
            <a:endParaRPr lang="en-US"/>
          </a:p>
        </p:txBody>
      </p:sp>
      <p:sp>
        <p:nvSpPr>
          <p:cNvPr id="7" name="Slide Number Placeholder 6"/>
          <p:cNvSpPr>
            <a:spLocks noGrp="1"/>
          </p:cNvSpPr>
          <p:nvPr>
            <p:ph type="sldNum" sz="quarter" idx="11"/>
          </p:nvPr>
        </p:nvSpPr>
        <p:spPr/>
        <p:txBody>
          <a:bodyPr rtlCol="0"/>
          <a:lstStyle/>
          <a:p>
            <a:fld id="{0FD2CF03-F044-4031-BFB9-62377AA5EC31}"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8D603A-677F-4CB6-B683-C99D68EB81AB}" type="datetimeFigureOut">
              <a:rPr lang="en-US" smtClean="0"/>
              <a:t>9/18/2015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D2CF03-F044-4031-BFB9-62377AA5EC3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4B8D603A-677F-4CB6-B683-C99D68EB81AB}" type="datetimeFigureOut">
              <a:rPr lang="en-US" smtClean="0"/>
              <a:t>9/18/2015</a:t>
            </a:fld>
            <a:endParaRPr lang="en-US"/>
          </a:p>
        </p:txBody>
      </p:sp>
      <p:sp>
        <p:nvSpPr>
          <p:cNvPr id="22" name="Slide Number Placeholder 21"/>
          <p:cNvSpPr>
            <a:spLocks noGrp="1"/>
          </p:cNvSpPr>
          <p:nvPr>
            <p:ph type="sldNum" sz="quarter" idx="15"/>
          </p:nvPr>
        </p:nvSpPr>
        <p:spPr/>
        <p:txBody>
          <a:bodyPr rtlCol="0"/>
          <a:lstStyle/>
          <a:p>
            <a:fld id="{0FD2CF03-F044-4031-BFB9-62377AA5EC31}"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B8D603A-677F-4CB6-B683-C99D68EB81AB}" type="datetimeFigureOut">
              <a:rPr lang="en-US" smtClean="0"/>
              <a:t>9/18/2015</a:t>
            </a:fld>
            <a:endParaRPr lang="en-US"/>
          </a:p>
        </p:txBody>
      </p:sp>
      <p:sp>
        <p:nvSpPr>
          <p:cNvPr id="18" name="Slide Number Placeholder 17"/>
          <p:cNvSpPr>
            <a:spLocks noGrp="1"/>
          </p:cNvSpPr>
          <p:nvPr>
            <p:ph type="sldNum" sz="quarter" idx="11"/>
          </p:nvPr>
        </p:nvSpPr>
        <p:spPr/>
        <p:txBody>
          <a:bodyPr rtlCol="0"/>
          <a:lstStyle/>
          <a:p>
            <a:fld id="{0FD2CF03-F044-4031-BFB9-62377AA5EC31}"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8D603A-677F-4CB6-B683-C99D68EB81AB}" type="datetimeFigureOut">
              <a:rPr lang="en-US" smtClean="0"/>
              <a:t>9/18/2015</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FD2CF03-F044-4031-BFB9-62377AA5EC3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447800"/>
            <a:ext cx="7772400" cy="1470025"/>
          </a:xfrm>
        </p:spPr>
        <p:txBody>
          <a:bodyPr>
            <a:normAutofit fontScale="90000"/>
          </a:bodyPr>
          <a:lstStyle/>
          <a:p>
            <a:r>
              <a:rPr lang="en-US" dirty="0" smtClean="0"/>
              <a:t>Vermont Yankee Emergency Response During SAFSTOR and DECON</a:t>
            </a:r>
            <a:br>
              <a:rPr lang="en-US" dirty="0" smtClean="0"/>
            </a:br>
            <a:r>
              <a:rPr lang="en-US" sz="3100" dirty="0"/>
              <a:t/>
            </a:r>
            <a:br>
              <a:rPr lang="en-US" sz="3100" dirty="0"/>
            </a:br>
            <a:r>
              <a:rPr lang="en-US" sz="3100" dirty="0" smtClean="0"/>
              <a:t>Presentation to the Nuclear Decommissioning Citizens Advisory Panel</a:t>
            </a:r>
            <a:endParaRPr lang="en-US" sz="3100" dirty="0"/>
          </a:p>
        </p:txBody>
      </p:sp>
      <p:sp>
        <p:nvSpPr>
          <p:cNvPr id="3" name="Subtitle 2"/>
          <p:cNvSpPr>
            <a:spLocks noGrp="1"/>
          </p:cNvSpPr>
          <p:nvPr>
            <p:ph type="subTitle" idx="1"/>
          </p:nvPr>
        </p:nvSpPr>
        <p:spPr/>
        <p:txBody>
          <a:bodyPr>
            <a:normAutofit fontScale="70000" lnSpcReduction="20000"/>
          </a:bodyPr>
          <a:lstStyle/>
          <a:p>
            <a:r>
              <a:rPr lang="en-US" sz="2400" dirty="0" smtClean="0"/>
              <a:t>Bill </a:t>
            </a:r>
            <a:r>
              <a:rPr lang="en-US" sz="2400" dirty="0" smtClean="0"/>
              <a:t>Irwin, Sc.D</a:t>
            </a:r>
            <a:r>
              <a:rPr lang="en-US" sz="2400" dirty="0" smtClean="0"/>
              <a:t>., CHP</a:t>
            </a:r>
          </a:p>
          <a:p>
            <a:r>
              <a:rPr lang="en-US" sz="2400" dirty="0" smtClean="0"/>
              <a:t>Radiological </a:t>
            </a:r>
            <a:r>
              <a:rPr lang="en-US" sz="2400" dirty="0" smtClean="0"/>
              <a:t>&amp; Toxicological Sciences Chief, Vermont Department of Health</a:t>
            </a:r>
          </a:p>
          <a:p>
            <a:endParaRPr lang="en-US" sz="2400" dirty="0"/>
          </a:p>
          <a:p>
            <a:r>
              <a:rPr lang="en-US" sz="2400" dirty="0" smtClean="0"/>
              <a:t>September 24, 2015</a:t>
            </a:r>
            <a:endParaRPr lang="en-US" sz="2400" dirty="0"/>
          </a:p>
        </p:txBody>
      </p:sp>
    </p:spTree>
    <p:extLst>
      <p:ext uri="{BB962C8B-B14F-4D97-AF65-F5344CB8AC3E}">
        <p14:creationId xmlns:p14="http://schemas.microsoft.com/office/powerpoint/2010/main" val="41064727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Offsite Emergency Response Needs &amp; Capabilities According to the Vermont Department of Health</a:t>
            </a:r>
            <a:endParaRPr lang="en-US" sz="2800" dirty="0"/>
          </a:p>
        </p:txBody>
      </p:sp>
      <p:sp>
        <p:nvSpPr>
          <p:cNvPr id="3" name="Content Placeholder 2"/>
          <p:cNvSpPr>
            <a:spLocks noGrp="1"/>
          </p:cNvSpPr>
          <p:nvPr>
            <p:ph sz="quarter" idx="1"/>
          </p:nvPr>
        </p:nvSpPr>
        <p:spPr>
          <a:xfrm>
            <a:off x="457200" y="1828800"/>
            <a:ext cx="8229600" cy="4525963"/>
          </a:xfrm>
        </p:spPr>
        <p:txBody>
          <a:bodyPr>
            <a:normAutofit/>
          </a:bodyPr>
          <a:lstStyle/>
          <a:p>
            <a:r>
              <a:rPr lang="en-US" dirty="0" smtClean="0"/>
              <a:t>We concede that most nuclear emergencies for which we have been prepared  for decades during reactor operations are not going to occur, and the resources needed for response and recovery may be scaled back.</a:t>
            </a:r>
          </a:p>
          <a:p>
            <a:r>
              <a:rPr lang="en-US" dirty="0" smtClean="0"/>
              <a:t>We maintain that zero resources is not the appropriate amount to which the state and locals should scale back</a:t>
            </a:r>
            <a:r>
              <a:rPr lang="en-US" dirty="0" smtClean="0"/>
              <a:t>.</a:t>
            </a:r>
          </a:p>
        </p:txBody>
      </p:sp>
    </p:spTree>
    <p:extLst>
      <p:ext uri="{BB962C8B-B14F-4D97-AF65-F5344CB8AC3E}">
        <p14:creationId xmlns:p14="http://schemas.microsoft.com/office/powerpoint/2010/main" val="24298734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Kinds of Releases are Possible?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Leaks or release of radioactive materials inside structures, systems and components left in SAFSTOR into the air or soil. Causes include:</a:t>
            </a:r>
          </a:p>
          <a:p>
            <a:pPr lvl="1"/>
            <a:r>
              <a:rPr lang="en-US" dirty="0" smtClean="0"/>
              <a:t>Transportation accidents;</a:t>
            </a:r>
          </a:p>
          <a:p>
            <a:pPr lvl="1"/>
            <a:r>
              <a:rPr lang="en-US" dirty="0" smtClean="0"/>
              <a:t>An </a:t>
            </a:r>
            <a:r>
              <a:rPr lang="en-US" dirty="0" smtClean="0"/>
              <a:t>air release due to the combustion of radioactive materials by </a:t>
            </a:r>
            <a:r>
              <a:rPr lang="en-US" dirty="0" smtClean="0"/>
              <a:t>fire;</a:t>
            </a:r>
            <a:endParaRPr lang="en-US" dirty="0" smtClean="0"/>
          </a:p>
          <a:p>
            <a:pPr lvl="1"/>
            <a:r>
              <a:rPr lang="en-US" dirty="0" smtClean="0"/>
              <a:t>Loss of container integrity by the effects of natural phenomena like flooding or </a:t>
            </a:r>
            <a:r>
              <a:rPr lang="en-US" dirty="0" smtClean="0"/>
              <a:t>earthquakes;</a:t>
            </a:r>
            <a:endParaRPr lang="en-US" dirty="0" smtClean="0"/>
          </a:p>
          <a:p>
            <a:pPr lvl="1"/>
            <a:r>
              <a:rPr lang="en-US" dirty="0" smtClean="0"/>
              <a:t>Hostile actions, including ground or air attack.</a:t>
            </a:r>
          </a:p>
          <a:p>
            <a:r>
              <a:rPr lang="en-US" dirty="0" smtClean="0"/>
              <a:t>Groundwater  carriage of radioactive materials in soils on site from:</a:t>
            </a:r>
          </a:p>
          <a:p>
            <a:pPr lvl="1"/>
            <a:r>
              <a:rPr lang="en-US" dirty="0" smtClean="0"/>
              <a:t>Past leaks</a:t>
            </a:r>
          </a:p>
          <a:p>
            <a:pPr lvl="1"/>
            <a:r>
              <a:rPr lang="en-US" dirty="0" smtClean="0"/>
              <a:t>Stack fallout</a:t>
            </a:r>
          </a:p>
          <a:p>
            <a:pPr lvl="1"/>
            <a:r>
              <a:rPr lang="en-US" dirty="0" smtClean="0"/>
              <a:t>Surficial spills</a:t>
            </a:r>
            <a:endParaRPr lang="en-US" dirty="0"/>
          </a:p>
        </p:txBody>
      </p:sp>
    </p:spTree>
    <p:extLst>
      <p:ext uri="{BB962C8B-B14F-4D97-AF65-F5344CB8AC3E}">
        <p14:creationId xmlns:p14="http://schemas.microsoft.com/office/powerpoint/2010/main" val="25101656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What Would We Realistically Need</a:t>
            </a:r>
            <a:endParaRPr lang="en-US" sz="3600" dirty="0"/>
          </a:p>
        </p:txBody>
      </p:sp>
      <p:sp>
        <p:nvSpPr>
          <p:cNvPr id="3" name="Content Placeholder 2"/>
          <p:cNvSpPr>
            <a:spLocks noGrp="1"/>
          </p:cNvSpPr>
          <p:nvPr>
            <p:ph sz="quarter" idx="1"/>
          </p:nvPr>
        </p:nvSpPr>
        <p:spPr>
          <a:xfrm>
            <a:off x="457200" y="1828800"/>
            <a:ext cx="8229600" cy="4525963"/>
          </a:xfrm>
        </p:spPr>
        <p:txBody>
          <a:bodyPr>
            <a:normAutofit fontScale="92500" lnSpcReduction="10000"/>
          </a:bodyPr>
          <a:lstStyle/>
          <a:p>
            <a:r>
              <a:rPr lang="en-US" dirty="0" smtClean="0"/>
              <a:t>We should continue to independently monitor environmental media around the station</a:t>
            </a:r>
          </a:p>
          <a:p>
            <a:pPr lvl="1"/>
            <a:r>
              <a:rPr lang="en-US" dirty="0" smtClean="0"/>
              <a:t>Helps us identify contaminants from the very large quantity of radioactive materials stored on site until the facility is decontaminated and dismantled and the NRC license is terminated. Projected for 2072 in </a:t>
            </a:r>
            <a:r>
              <a:rPr lang="en-US" dirty="0" smtClean="0"/>
              <a:t>the PSDAR</a:t>
            </a:r>
            <a:r>
              <a:rPr lang="en-US" dirty="0" smtClean="0"/>
              <a:t>.</a:t>
            </a:r>
          </a:p>
          <a:p>
            <a:pPr lvl="1"/>
            <a:r>
              <a:rPr lang="en-US" dirty="0" smtClean="0"/>
              <a:t>Keeps our sample collection and analysis skills </a:t>
            </a:r>
            <a:r>
              <a:rPr lang="en-US" dirty="0"/>
              <a:t>which we would need should there be a release fortified </a:t>
            </a:r>
            <a:r>
              <a:rPr lang="en-US" dirty="0" smtClean="0"/>
              <a:t>through </a:t>
            </a:r>
            <a:r>
              <a:rPr lang="en-US" dirty="0" smtClean="0"/>
              <a:t>periodic </a:t>
            </a:r>
            <a:r>
              <a:rPr lang="en-US" dirty="0" smtClean="0"/>
              <a:t>training.</a:t>
            </a:r>
            <a:endParaRPr lang="en-US" dirty="0" smtClean="0"/>
          </a:p>
          <a:p>
            <a:r>
              <a:rPr lang="en-US" dirty="0" smtClean="0"/>
              <a:t>Maintain the capacity to measure hard-to-detect radionuclides like strontium-90 and transuranics</a:t>
            </a:r>
            <a:r>
              <a:rPr lang="en-US" dirty="0" smtClean="0"/>
              <a:t>. Both were significant concerns at other decommissioning sites.</a:t>
            </a:r>
            <a:endParaRPr lang="en-US" dirty="0" smtClean="0"/>
          </a:p>
          <a:p>
            <a:r>
              <a:rPr lang="en-US" dirty="0"/>
              <a:t>T</a:t>
            </a:r>
            <a:r>
              <a:rPr lang="en-US" dirty="0" smtClean="0"/>
              <a:t>he Department of Health can develop a scaled-back budget for what is appropriate during SAFSTOR and DECON</a:t>
            </a:r>
            <a:r>
              <a:rPr lang="en-US" dirty="0" smtClean="0"/>
              <a:t>.</a:t>
            </a:r>
          </a:p>
        </p:txBody>
      </p:sp>
    </p:spTree>
    <p:extLst>
      <p:ext uri="{BB962C8B-B14F-4D97-AF65-F5344CB8AC3E}">
        <p14:creationId xmlns:p14="http://schemas.microsoft.com/office/powerpoint/2010/main" val="251705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Tree>
    <p:extLst>
      <p:ext uri="{BB962C8B-B14F-4D97-AF65-F5344CB8AC3E}">
        <p14:creationId xmlns:p14="http://schemas.microsoft.com/office/powerpoint/2010/main" val="3488598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29200"/>
            <a:ext cx="7467600" cy="1143000"/>
          </a:xfrm>
        </p:spPr>
        <p:txBody>
          <a:bodyPr>
            <a:normAutofit fontScale="90000"/>
          </a:bodyPr>
          <a:lstStyle/>
          <a:p>
            <a:r>
              <a:rPr lang="en-US" dirty="0" smtClean="0"/>
              <a:t>Thank you!</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Questions?</a:t>
            </a:r>
            <a:br>
              <a:rPr lang="en-US" dirty="0" smtClean="0"/>
            </a:br>
            <a:r>
              <a:rPr lang="en-US" dirty="0"/>
              <a:t/>
            </a:r>
            <a:br>
              <a:rPr lang="en-US" dirty="0"/>
            </a:br>
            <a:r>
              <a:rPr lang="en-US" dirty="0" smtClean="0"/>
              <a:t/>
            </a:r>
            <a:br>
              <a:rPr lang="en-US" dirty="0" smtClean="0"/>
            </a:br>
            <a:r>
              <a:rPr lang="en-US" dirty="0"/>
              <a:t/>
            </a:r>
            <a:br>
              <a:rPr lang="en-US" dirty="0"/>
            </a:br>
            <a:r>
              <a:rPr lang="en-US" dirty="0" smtClean="0"/>
              <a:t/>
            </a:r>
            <a:br>
              <a:rPr lang="en-US" dirty="0" smtClean="0"/>
            </a:br>
            <a:r>
              <a:rPr lang="en-US" dirty="0" smtClean="0"/>
              <a:t>william.irwin@vermont.gov</a:t>
            </a:r>
            <a:endParaRPr lang="en-US" dirty="0"/>
          </a:p>
        </p:txBody>
      </p:sp>
    </p:spTree>
    <p:extLst>
      <p:ext uri="{BB962C8B-B14F-4D97-AF65-F5344CB8AC3E}">
        <p14:creationId xmlns:p14="http://schemas.microsoft.com/office/powerpoint/2010/main" val="3101867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Current Needs &amp; Capabilities According to Entergy and the NRC</a:t>
            </a:r>
            <a:endParaRPr lang="en-US" dirty="0"/>
          </a:p>
        </p:txBody>
      </p:sp>
      <p:sp>
        <p:nvSpPr>
          <p:cNvPr id="3" name="Content Placeholder 2"/>
          <p:cNvSpPr>
            <a:spLocks noGrp="1"/>
          </p:cNvSpPr>
          <p:nvPr>
            <p:ph sz="quarter" idx="1"/>
          </p:nvPr>
        </p:nvSpPr>
        <p:spPr/>
        <p:txBody>
          <a:bodyPr>
            <a:normAutofit/>
          </a:bodyPr>
          <a:lstStyle/>
          <a:p>
            <a:r>
              <a:rPr lang="en-US" dirty="0" smtClean="0"/>
              <a:t>Through April 2016, the incidents that require offsite response capabilities are spent fuel accidents </a:t>
            </a:r>
            <a:r>
              <a:rPr lang="en-US" dirty="0" smtClean="0"/>
              <a:t>including those that result </a:t>
            </a:r>
            <a:r>
              <a:rPr lang="en-US" dirty="0" smtClean="0"/>
              <a:t>in overheating of the spent fuel within the spent fuel pool.</a:t>
            </a:r>
          </a:p>
          <a:p>
            <a:r>
              <a:rPr lang="en-US" dirty="0" smtClean="0"/>
              <a:t>Other incidents do not require an offsite response because the dose to the public from those accidents will be less than the Environmental Protection Agency (EPA) Protective Action Guidelines (PAGs).</a:t>
            </a:r>
            <a:endParaRPr lang="en-US" dirty="0"/>
          </a:p>
        </p:txBody>
      </p:sp>
    </p:spTree>
    <p:extLst>
      <p:ext uri="{BB962C8B-B14F-4D97-AF65-F5344CB8AC3E}">
        <p14:creationId xmlns:p14="http://schemas.microsoft.com/office/powerpoint/2010/main" val="33768311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supported by Entergy Through April 2016</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Those needed by the six Emergency Planning Zone town Emergency Operations </a:t>
            </a:r>
            <a:r>
              <a:rPr lang="en-US" dirty="0" smtClean="0"/>
              <a:t>Centers, the State Emergency Operations Center, </a:t>
            </a:r>
            <a:r>
              <a:rPr lang="en-US" dirty="0" smtClean="0"/>
              <a:t>and several state agencies for full-scale implementation of the </a:t>
            </a:r>
            <a:r>
              <a:rPr lang="en-US" dirty="0" smtClean="0"/>
              <a:t>current Radiological </a:t>
            </a:r>
            <a:r>
              <a:rPr lang="en-US" dirty="0" smtClean="0"/>
              <a:t>Emergency Response Plan (RERP).</a:t>
            </a:r>
          </a:p>
          <a:p>
            <a:r>
              <a:rPr lang="en-US" dirty="0" smtClean="0"/>
              <a:t>The capabilities that are supported include:</a:t>
            </a:r>
          </a:p>
          <a:p>
            <a:pPr lvl="1"/>
            <a:r>
              <a:rPr lang="en-US" dirty="0" smtClean="0"/>
              <a:t>Notifications and continuous communications</a:t>
            </a:r>
          </a:p>
          <a:p>
            <a:pPr lvl="1"/>
            <a:r>
              <a:rPr lang="en-US" dirty="0" smtClean="0"/>
              <a:t>Evacuation, shelter and reunification</a:t>
            </a:r>
          </a:p>
          <a:p>
            <a:pPr lvl="1"/>
            <a:r>
              <a:rPr lang="en-US" dirty="0" smtClean="0"/>
              <a:t>Radiological accident assessment</a:t>
            </a:r>
          </a:p>
          <a:p>
            <a:pPr lvl="1"/>
            <a:r>
              <a:rPr lang="en-US" dirty="0" smtClean="0"/>
              <a:t>Radiological environmental assessment</a:t>
            </a:r>
          </a:p>
          <a:p>
            <a:pPr lvl="1"/>
            <a:r>
              <a:rPr lang="en-US" dirty="0" smtClean="0"/>
              <a:t>Incident management</a:t>
            </a:r>
          </a:p>
          <a:p>
            <a:pPr lvl="1"/>
            <a:r>
              <a:rPr lang="en-US" dirty="0" smtClean="0"/>
              <a:t>Law enforcement, fire safety, emergency medical services</a:t>
            </a:r>
          </a:p>
          <a:p>
            <a:pPr lvl="1"/>
            <a:r>
              <a:rPr lang="en-US" dirty="0" smtClean="0"/>
              <a:t>Food</a:t>
            </a:r>
            <a:r>
              <a:rPr lang="en-US" dirty="0"/>
              <a:t> </a:t>
            </a:r>
            <a:r>
              <a:rPr lang="en-US" dirty="0" smtClean="0"/>
              <a:t>and water protection, restrictions and replacement</a:t>
            </a:r>
          </a:p>
          <a:p>
            <a:pPr lvl="1"/>
            <a:r>
              <a:rPr lang="en-US" dirty="0" smtClean="0"/>
              <a:t>Recovery</a:t>
            </a:r>
            <a:endParaRPr lang="en-US" dirty="0"/>
          </a:p>
        </p:txBody>
      </p:sp>
    </p:spTree>
    <p:extLst>
      <p:ext uri="{BB962C8B-B14F-4D97-AF65-F5344CB8AC3E}">
        <p14:creationId xmlns:p14="http://schemas.microsoft.com/office/powerpoint/2010/main" val="1938557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Needs &amp; Capabilities After April 2016 According to Entergy and the NRC</a:t>
            </a:r>
            <a:endParaRPr lang="en-US" dirty="0"/>
          </a:p>
        </p:txBody>
      </p:sp>
      <p:sp>
        <p:nvSpPr>
          <p:cNvPr id="3" name="Content Placeholder 2"/>
          <p:cNvSpPr>
            <a:spLocks noGrp="1"/>
          </p:cNvSpPr>
          <p:nvPr>
            <p:ph sz="quarter" idx="1"/>
          </p:nvPr>
        </p:nvSpPr>
        <p:spPr/>
        <p:txBody>
          <a:bodyPr>
            <a:normAutofit/>
          </a:bodyPr>
          <a:lstStyle/>
          <a:p>
            <a:r>
              <a:rPr lang="en-US" dirty="0" smtClean="0"/>
              <a:t>No accidents will result in doses in excess of the EPA Protective Action Guidelines (PAGs)*.</a:t>
            </a:r>
          </a:p>
          <a:p>
            <a:r>
              <a:rPr lang="en-US" dirty="0" smtClean="0"/>
              <a:t>As such, no offsite capabilities beyond what local fire, law enforcement and emergency medical services can provide require Entergy support.</a:t>
            </a:r>
          </a:p>
          <a:p>
            <a:pPr marL="0" indent="0">
              <a:buNone/>
            </a:pPr>
            <a:endParaRPr lang="en-US" dirty="0" smtClean="0"/>
          </a:p>
          <a:p>
            <a:pPr marL="0" indent="0">
              <a:buNone/>
            </a:pPr>
            <a:endParaRPr lang="en-US" dirty="0"/>
          </a:p>
          <a:p>
            <a:pPr marL="0" indent="0">
              <a:buNone/>
            </a:pPr>
            <a:endParaRPr lang="en-US" dirty="0"/>
          </a:p>
          <a:p>
            <a:pPr marL="0" indent="0">
              <a:buNone/>
            </a:pPr>
            <a:r>
              <a:rPr lang="en-US" sz="2000" dirty="0" smtClean="0"/>
              <a:t>*The EPA PAGs are found at </a:t>
            </a:r>
            <a:r>
              <a:rPr lang="en-US" sz="2000" u="sng" dirty="0" smtClean="0">
                <a:solidFill>
                  <a:schemeClr val="tx2"/>
                </a:solidFill>
              </a:rPr>
              <a:t>http://www.epa.gov/radiation/docs/er/pag-manual-interim-public-comment-4-2-2013.pdf</a:t>
            </a:r>
            <a:r>
              <a:rPr lang="en-US" sz="2000" dirty="0" smtClean="0"/>
              <a:t> .</a:t>
            </a:r>
          </a:p>
        </p:txBody>
      </p:sp>
    </p:spTree>
    <p:extLst>
      <p:ext uri="{BB962C8B-B14F-4D97-AF65-F5344CB8AC3E}">
        <p14:creationId xmlns:p14="http://schemas.microsoft.com/office/powerpoint/2010/main" val="3062212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EPA Protective Action Guidelines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According to the EPA, their guidance “does not address or impact site cleanups occurring under other statutory authorities such </a:t>
            </a:r>
            <a:r>
              <a:rPr lang="en-US" dirty="0" smtClean="0"/>
              <a:t>as the:</a:t>
            </a:r>
            <a:endParaRPr lang="en-US" dirty="0" smtClean="0"/>
          </a:p>
          <a:p>
            <a:pPr lvl="1"/>
            <a:r>
              <a:rPr lang="en-US" dirty="0" smtClean="0"/>
              <a:t>United </a:t>
            </a:r>
            <a:r>
              <a:rPr lang="en-US" dirty="0" smtClean="0"/>
              <a:t>States Environmental Protection Agency’s (EPA) Superfund program,</a:t>
            </a:r>
          </a:p>
          <a:p>
            <a:pPr lvl="1"/>
            <a:r>
              <a:rPr lang="en-US" dirty="0" smtClean="0"/>
              <a:t>the Nuclear </a:t>
            </a:r>
            <a:r>
              <a:rPr lang="en-US" dirty="0" smtClean="0"/>
              <a:t>Regulatory Commission’s (NRC) decommissioning program, </a:t>
            </a:r>
            <a:r>
              <a:rPr lang="en-US" dirty="0" smtClean="0"/>
              <a:t>or</a:t>
            </a:r>
            <a:endParaRPr lang="en-US" dirty="0" smtClean="0"/>
          </a:p>
          <a:p>
            <a:pPr lvl="1"/>
            <a:r>
              <a:rPr lang="en-US" dirty="0" smtClean="0"/>
              <a:t>other </a:t>
            </a:r>
            <a:r>
              <a:rPr lang="en-US" dirty="0" smtClean="0"/>
              <a:t>federal or state cleanup programs”.*</a:t>
            </a:r>
          </a:p>
          <a:p>
            <a:r>
              <a:rPr lang="en-US" dirty="0"/>
              <a:t>Nonetheless, Entergy and the NRC use the guidance to address emergency planning during site cleanup occurring under the NRC decommissioning program</a:t>
            </a:r>
            <a:r>
              <a:rPr lang="en-US" dirty="0" smtClean="0"/>
              <a:t>.</a:t>
            </a:r>
          </a:p>
          <a:p>
            <a:pPr marL="0" indent="0">
              <a:buNone/>
            </a:pPr>
            <a:endParaRPr lang="en-US" dirty="0" smtClean="0"/>
          </a:p>
          <a:p>
            <a:pPr marL="0" indent="0">
              <a:buNone/>
            </a:pPr>
            <a:r>
              <a:rPr lang="en-US" sz="1800" dirty="0" smtClean="0"/>
              <a:t>*EPA PAG Manual, page </a:t>
            </a:r>
            <a:r>
              <a:rPr lang="en-US" sz="1800" dirty="0" err="1" smtClean="0"/>
              <a:t>i</a:t>
            </a:r>
            <a:r>
              <a:rPr lang="en-US" sz="1800" dirty="0" smtClean="0"/>
              <a:t>.</a:t>
            </a:r>
            <a:endParaRPr lang="en-US" sz="1800" dirty="0"/>
          </a:p>
        </p:txBody>
      </p:sp>
    </p:spTree>
    <p:extLst>
      <p:ext uri="{BB962C8B-B14F-4D97-AF65-F5344CB8AC3E}">
        <p14:creationId xmlns:p14="http://schemas.microsoft.com/office/powerpoint/2010/main" val="555115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EPA Protective Action Guidelines</a:t>
            </a:r>
            <a:endParaRPr lang="en-US" dirty="0"/>
          </a:p>
        </p:txBody>
      </p:sp>
      <p:sp>
        <p:nvSpPr>
          <p:cNvPr id="3" name="Content Placeholder 2"/>
          <p:cNvSpPr>
            <a:spLocks noGrp="1"/>
          </p:cNvSpPr>
          <p:nvPr>
            <p:ph sz="quarter" idx="1"/>
          </p:nvPr>
        </p:nvSpPr>
        <p:spPr/>
        <p:txBody>
          <a:bodyPr>
            <a:normAutofit/>
          </a:bodyPr>
          <a:lstStyle/>
          <a:p>
            <a:r>
              <a:rPr lang="en-US" dirty="0" smtClean="0"/>
              <a:t>The purpose of the EPA Protective Action Guidelines is to help public officials decide whether to evacuate, shelter-in-place, administer potassium iodide, provide alternate sources of water, interdict food or milk, and other actions.*</a:t>
            </a:r>
          </a:p>
          <a:p>
            <a:r>
              <a:rPr lang="en-US" dirty="0" smtClean="0"/>
              <a:t>These actions are designed to avoid public doses over specific thresholds. </a:t>
            </a:r>
          </a:p>
          <a:p>
            <a:r>
              <a:rPr lang="en-US" dirty="0" smtClean="0"/>
              <a:t>The EPA PAGs were not intended to determine whether facilities support offsite emergency response capabilities.</a:t>
            </a:r>
          </a:p>
          <a:p>
            <a:endParaRPr lang="en-US" dirty="0"/>
          </a:p>
          <a:p>
            <a:pPr marL="0" indent="0">
              <a:buNone/>
            </a:pPr>
            <a:r>
              <a:rPr lang="en-US" sz="1800" dirty="0" smtClean="0"/>
              <a:t>*EPA PAG Manual page 1</a:t>
            </a:r>
          </a:p>
        </p:txBody>
      </p:sp>
    </p:spTree>
    <p:extLst>
      <p:ext uri="{BB962C8B-B14F-4D97-AF65-F5344CB8AC3E}">
        <p14:creationId xmlns:p14="http://schemas.microsoft.com/office/powerpoint/2010/main" val="20559197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EPA Protective Action Guideline Dose</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tretch>
            <a:fillRect/>
          </a:stretch>
        </p:blipFill>
        <p:spPr bwMode="auto">
          <a:xfrm>
            <a:off x="1701254" y="2398309"/>
            <a:ext cx="4979491" cy="32774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524000" y="6019800"/>
            <a:ext cx="5486400" cy="369332"/>
          </a:xfrm>
          <a:prstGeom prst="rect">
            <a:avLst/>
          </a:prstGeom>
          <a:noFill/>
        </p:spPr>
        <p:txBody>
          <a:bodyPr wrap="square" rtlCol="0">
            <a:spAutoFit/>
          </a:bodyPr>
          <a:lstStyle/>
          <a:p>
            <a:r>
              <a:rPr lang="en-US" dirty="0" smtClean="0"/>
              <a:t>From the EPA PAG Manual page 7</a:t>
            </a:r>
            <a:endParaRPr lang="en-US" dirty="0"/>
          </a:p>
        </p:txBody>
      </p:sp>
    </p:spTree>
    <p:extLst>
      <p:ext uri="{BB962C8B-B14F-4D97-AF65-F5344CB8AC3E}">
        <p14:creationId xmlns:p14="http://schemas.microsoft.com/office/powerpoint/2010/main" val="99532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Offsite Emergency Response Needs &amp; Capabilities According to the Vermont Department of Health</a:t>
            </a:r>
            <a:endParaRPr lang="en-US" sz="2800" dirty="0"/>
          </a:p>
        </p:txBody>
      </p:sp>
      <p:sp>
        <p:nvSpPr>
          <p:cNvPr id="3" name="Content Placeholder 2"/>
          <p:cNvSpPr>
            <a:spLocks noGrp="1"/>
          </p:cNvSpPr>
          <p:nvPr>
            <p:ph sz="quarter" idx="1"/>
          </p:nvPr>
        </p:nvSpPr>
        <p:spPr>
          <a:xfrm>
            <a:off x="457200" y="1828800"/>
            <a:ext cx="8229600" cy="4525963"/>
          </a:xfrm>
        </p:spPr>
        <p:txBody>
          <a:bodyPr>
            <a:normAutofit lnSpcReduction="10000"/>
          </a:bodyPr>
          <a:lstStyle/>
          <a:p>
            <a:r>
              <a:rPr lang="en-US" dirty="0" smtClean="0"/>
              <a:t>Needs</a:t>
            </a:r>
            <a:r>
              <a:rPr lang="en-US" dirty="0" smtClean="0"/>
              <a:t> </a:t>
            </a:r>
            <a:r>
              <a:rPr lang="en-US" dirty="0" smtClean="0"/>
              <a:t>are not based solely on dose.</a:t>
            </a:r>
          </a:p>
          <a:p>
            <a:r>
              <a:rPr lang="en-US" dirty="0"/>
              <a:t>D</a:t>
            </a:r>
            <a:r>
              <a:rPr lang="en-US" dirty="0" smtClean="0"/>
              <a:t>oses below the EPA </a:t>
            </a:r>
            <a:r>
              <a:rPr lang="en-US" dirty="0" smtClean="0"/>
              <a:t>PAG dose </a:t>
            </a:r>
            <a:r>
              <a:rPr lang="en-US" dirty="0" smtClean="0"/>
              <a:t>thresholds are unacceptable from incidents occurring at a shutdown nuclear power station awaiting cleanup.</a:t>
            </a:r>
          </a:p>
          <a:p>
            <a:r>
              <a:rPr lang="en-US" dirty="0" smtClean="0"/>
              <a:t>What yields dose to members of the public is contamination that was released and deposited offsite.</a:t>
            </a:r>
          </a:p>
          <a:p>
            <a:r>
              <a:rPr lang="en-US" dirty="0" smtClean="0"/>
              <a:t>Offsite radioactive contamination of the environment has human impacts, especially psycho-social and economic impacts. </a:t>
            </a:r>
            <a:r>
              <a:rPr lang="en-US" dirty="0"/>
              <a:t>D</a:t>
            </a:r>
            <a:r>
              <a:rPr lang="en-US" dirty="0" smtClean="0"/>
              <a:t>isregarding </a:t>
            </a:r>
            <a:r>
              <a:rPr lang="en-US" dirty="0" smtClean="0"/>
              <a:t>the possible added risk of cancer from excess radiation dose, socioeconomic effects can lead to adverse physiological health impacts.</a:t>
            </a:r>
          </a:p>
        </p:txBody>
      </p:sp>
    </p:spTree>
    <p:extLst>
      <p:ext uri="{BB962C8B-B14F-4D97-AF65-F5344CB8AC3E}">
        <p14:creationId xmlns:p14="http://schemas.microsoft.com/office/powerpoint/2010/main" val="14102506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Vermonters Will Demand a Response to Contamination of Their Environment and Risk to Their Economic Well-being</a:t>
            </a:r>
            <a:endParaRPr lang="en-US" sz="2800" dirty="0"/>
          </a:p>
        </p:txBody>
      </p:sp>
      <p:sp>
        <p:nvSpPr>
          <p:cNvPr id="3" name="Content Placeholder 2"/>
          <p:cNvSpPr>
            <a:spLocks noGrp="1"/>
          </p:cNvSpPr>
          <p:nvPr>
            <p:ph sz="quarter" idx="1"/>
          </p:nvPr>
        </p:nvSpPr>
        <p:spPr>
          <a:xfrm>
            <a:off x="457200" y="1981200"/>
            <a:ext cx="8229600" cy="4525963"/>
          </a:xfrm>
        </p:spPr>
        <p:txBody>
          <a:bodyPr>
            <a:normAutofit fontScale="92500"/>
          </a:bodyPr>
          <a:lstStyle/>
          <a:p>
            <a:r>
              <a:rPr lang="en-US" dirty="0" smtClean="0"/>
              <a:t>This contamination has to be measured.</a:t>
            </a:r>
          </a:p>
          <a:p>
            <a:r>
              <a:rPr lang="en-US" dirty="0" smtClean="0"/>
              <a:t>Measurements are made of samples taken from the environment.</a:t>
            </a:r>
          </a:p>
          <a:p>
            <a:r>
              <a:rPr lang="en-US" dirty="0" smtClean="0"/>
              <a:t>Samples and measurements are obtained, calculated, interpreted by and acted upon by people with skills other than those possessed by firefighters, law enforcement officers and emergency medical service </a:t>
            </a:r>
            <a:r>
              <a:rPr lang="en-US" dirty="0" smtClean="0"/>
              <a:t>providers, the only offsite responders funded after June 30, 2016.</a:t>
            </a:r>
            <a:endParaRPr lang="en-US" dirty="0" smtClean="0"/>
          </a:p>
          <a:p>
            <a:r>
              <a:rPr lang="en-US" dirty="0" smtClean="0"/>
              <a:t>The state has developed and time-tested exceptional capabilities for these functions. Each year that passes after the state ceases these tasks, the capacity to start them up in response to an incident weakens more.</a:t>
            </a:r>
            <a:endParaRPr lang="en-US" dirty="0"/>
          </a:p>
        </p:txBody>
      </p:sp>
    </p:spTree>
    <p:extLst>
      <p:ext uri="{BB962C8B-B14F-4D97-AF65-F5344CB8AC3E}">
        <p14:creationId xmlns:p14="http://schemas.microsoft.com/office/powerpoint/2010/main" val="2390415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6639</TotalTime>
  <Words>914</Words>
  <Application>Microsoft Office PowerPoint</Application>
  <PresentationFormat>On-screen Show (4:3)</PresentationFormat>
  <Paragraphs>72</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Oriel</vt:lpstr>
      <vt:lpstr>Vermont Yankee Emergency Response During SAFSTOR and DECON  Presentation to the Nuclear Decommissioning Citizens Advisory Panel</vt:lpstr>
      <vt:lpstr>Current Needs &amp; Capabilities According to Entergy and the NRC</vt:lpstr>
      <vt:lpstr>Resources supported by Entergy Through April 2016</vt:lpstr>
      <vt:lpstr>Needs &amp; Capabilities After April 2016 According to Entergy and the NRC</vt:lpstr>
      <vt:lpstr>The EPA Protective Action Guidelines</vt:lpstr>
      <vt:lpstr>The EPA Protective Action Guidelines</vt:lpstr>
      <vt:lpstr>The EPA Protective Action Guideline Dose</vt:lpstr>
      <vt:lpstr>Offsite Emergency Response Needs &amp; Capabilities According to the Vermont Department of Health</vt:lpstr>
      <vt:lpstr>Vermonters Will Demand a Response to Contamination of Their Environment and Risk to Their Economic Well-being</vt:lpstr>
      <vt:lpstr>Offsite Emergency Response Needs &amp; Capabilities According to the Vermont Department of Health</vt:lpstr>
      <vt:lpstr>What Kinds of Releases are Possible?</vt:lpstr>
      <vt:lpstr>What Would We Realistically Need</vt:lpstr>
      <vt:lpstr>PowerPoint Presentation</vt:lpstr>
      <vt:lpstr>Thank you!      Questions?     william.irwin@vermont.gov</vt:lpstr>
    </vt:vector>
  </TitlesOfParts>
  <Company>Agency Of Human Services - State Of VT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Vermont Yankee Emergency Response During SAFSTOR and DECON  Presentation to the Nuclear Decommissioning Citizens Advisory Panel</dc:title>
  <dc:creator>Irwin, William</dc:creator>
  <cp:lastModifiedBy>Irwin, William</cp:lastModifiedBy>
  <cp:revision>25</cp:revision>
  <dcterms:created xsi:type="dcterms:W3CDTF">2015-09-02T01:57:44Z</dcterms:created>
  <dcterms:modified xsi:type="dcterms:W3CDTF">2015-09-22T19:58:12Z</dcterms:modified>
</cp:coreProperties>
</file>